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5" Type="http://schemas.openxmlformats.org/officeDocument/2006/relationships/image" Target="../media/image18.png"/><Relationship Id="rId14" Type="http://schemas.openxmlformats.org/officeDocument/2006/relationships/image" Target="../media/image17.png"/><Relationship Id="rId13" Type="http://schemas.openxmlformats.org/officeDocument/2006/relationships/image" Target="../media/image16.png"/><Relationship Id="rId12" Type="http://schemas.openxmlformats.org/officeDocument/2006/relationships/image" Target="../media/image15.png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hyperlink" Target="http://baike.baidu.com/subview/116906/1441628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用药安全科普宣传活动</a:t>
            </a:r>
            <a:endParaRPr lang="zh-CN" altLang="en-US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主办单位：</a:t>
            </a:r>
            <a:endParaRPr lang="zh-CN" altLang="en-US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None/>
            </a:pPr>
            <a: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    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金牛区食品药品监督管理局</a:t>
            </a:r>
            <a:endParaRPr lang="zh-CN" altLang="en-US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                      金牛区医药健康产业促进会</a:t>
            </a:r>
            <a:endParaRPr lang="zh-CN" altLang="en-US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None/>
            </a:pPr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        四川省科欣医药贸易有限公司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9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solidFill>
                  <a:srgbClr val="3366CC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保健食品的</a:t>
            </a:r>
            <a:r>
              <a:rPr lang="zh-CN" altLang="en-US" dirty="0">
                <a:solidFill>
                  <a:srgbClr val="3366CC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功能</a:t>
            </a:r>
            <a:endParaRPr lang="zh-CN" altLang="en-US" dirty="0">
              <a:solidFill>
                <a:srgbClr val="3366CC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zh-CN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(1)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增强免疫力</a:t>
            </a:r>
            <a:r>
              <a:rPr lang="en-US" altLang="zh-CN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用于亚健康</a:t>
            </a:r>
            <a:r>
              <a:rPr lang="en-US" altLang="zh-CN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)</a:t>
            </a:r>
            <a:r>
              <a:rPr lang="zh-CN" altLang="en-US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辅助降脂；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(3)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辅助降糖；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(4)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抗氧化；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(5)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辅助改善记忆力；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(6)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缓解视疲劳；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(7)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促进排铅；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(8)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清咽功能；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(9)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辅助降血压 ；</a:t>
            </a:r>
            <a:r>
              <a:rPr lang="en-US" altLang="zh-CN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(10)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改善睡眠；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(11)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促进泌乳； 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(12)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缓解体力疲劳；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(13)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提高缺氧耐受力；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(14)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对辐射危害有辅助保护功能；</a:t>
            </a:r>
            <a:r>
              <a:rPr lang="en-US" altLang="zh-CN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(15)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减肥；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(16)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改善生长发育；</a:t>
            </a:r>
            <a:r>
              <a:rPr lang="en-US" altLang="zh-CN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(17)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增加骨密度；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(18)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改善营养性贫血； 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(19)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对化学性肝损伤有辅助保护；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(20)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祛痤疮；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(21)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祛黄褐斑； 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(22)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改善皮肤水分；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(23)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改善皮肤油分； 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(24)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通便功能 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(25)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对胃粘膜损伤有辅助保护功能；</a:t>
            </a: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(26)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调节肠道菌群； </a:t>
            </a:r>
            <a:r>
              <a:rPr lang="en-US" altLang="zh-CN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(27)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促进消化。</a:t>
            </a:r>
            <a:endParaRPr lang="zh-CN" altLang="en-US" u="sng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</p:txBody>
      </p:sp>
      <p:pic>
        <p:nvPicPr>
          <p:cNvPr id="4" name="图片 3" descr="科欣医药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86435" y="0"/>
            <a:ext cx="998093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200" kern="1200" dirty="0">
                <a:solidFill>
                  <a:srgbClr val="00206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家庭常备药种类</a:t>
            </a:r>
            <a:endParaRPr lang="zh-CN" altLang="en-US" sz="3200" kern="1200" dirty="0">
              <a:solidFill>
                <a:srgbClr val="00206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endParaRPr lang="zh-CN" altLang="en-US" sz="3200" kern="1200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sp>
        <p:nvSpPr>
          <p:cNvPr id="17411" name="Rectangle 3"/>
          <p:cNvSpPr>
            <a:spLocks noGrp="1"/>
          </p:cNvSpPr>
          <p:nvPr/>
        </p:nvSpPr>
        <p:spPr>
          <a:xfrm>
            <a:off x="1090295" y="2299335"/>
            <a:ext cx="4535170" cy="431863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B05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解热镇痛药</a:t>
            </a:r>
            <a:endParaRPr lang="zh-CN" altLang="en-US" sz="3200" kern="1200" dirty="0">
              <a:solidFill>
                <a:srgbClr val="00B05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TW" altLang="en-US" sz="3200" kern="1200" dirty="0">
                <a:solidFill>
                  <a:srgbClr val="00B05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感冒用</a:t>
            </a:r>
            <a:r>
              <a:rPr lang="zh-CN" altLang="en-US" sz="3200" kern="1200" dirty="0">
                <a:solidFill>
                  <a:srgbClr val="00B05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药</a:t>
            </a:r>
            <a:endParaRPr lang="zh-CN" altLang="en-US" sz="3200" kern="1200" dirty="0">
              <a:solidFill>
                <a:srgbClr val="00B05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B05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止咳化痰药</a:t>
            </a:r>
            <a:r>
              <a:rPr lang="zh-CN" altLang="en-US" sz="3200" kern="1200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</a:t>
            </a:r>
            <a:endParaRPr lang="zh-CN" altLang="en-US" sz="3200" kern="1200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镇晕剂</a:t>
            </a:r>
            <a:r>
              <a:rPr lang="en-US" altLang="zh-CN" sz="3200" kern="120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(</a:t>
            </a:r>
            <a:r>
              <a:rPr lang="zh-CN" altLang="en-US" sz="3200" kern="1200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晕车晕船药</a:t>
            </a:r>
            <a:r>
              <a:rPr lang="en-US" altLang="zh-CN" sz="3200" kern="120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)</a:t>
            </a:r>
            <a:endParaRPr lang="zh-TW" altLang="en-US" sz="3200" kern="1200" dirty="0">
              <a:solidFill>
                <a:srgbClr val="00808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胃肠解痉药 </a:t>
            </a:r>
            <a:endParaRPr lang="zh-TW" altLang="en-US" sz="3200" kern="1200" dirty="0">
              <a:solidFill>
                <a:srgbClr val="00808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B05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助消化药</a:t>
            </a:r>
            <a:r>
              <a:rPr lang="zh-CN" altLang="en-US" sz="3200" kern="1200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</a:t>
            </a:r>
            <a:endParaRPr lang="zh-CN" altLang="en-US" sz="3200" kern="1200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sp>
        <p:nvSpPr>
          <p:cNvPr id="17412" name="Rectangle 4"/>
          <p:cNvSpPr>
            <a:spLocks noGrp="1"/>
          </p:cNvSpPr>
          <p:nvPr>
            <p:ph sz="half" idx="2"/>
          </p:nvPr>
        </p:nvSpPr>
        <p:spPr>
          <a:xfrm>
            <a:off x="7421880" y="2162810"/>
            <a:ext cx="3736975" cy="4303713"/>
          </a:xfrm>
        </p:spPr>
        <p:txBody>
          <a:bodyPr vert="horz" wrap="square" lIns="91440" tIns="45720" rIns="91440" bIns="45720" anchor="t"/>
          <a:lstStyle/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通便药 </a:t>
            </a:r>
            <a:endParaRPr lang="zh-TW" altLang="zh-CN" sz="3200" kern="1200" dirty="0">
              <a:solidFill>
                <a:srgbClr val="00808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TW" altLang="en-US" sz="3200" kern="1200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止</a:t>
            </a:r>
            <a:r>
              <a:rPr lang="zh-CN" altLang="en-US" sz="3200" kern="1200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泻药</a:t>
            </a:r>
            <a:endParaRPr lang="zh-TW" altLang="en-US" sz="3200" kern="1200" dirty="0">
              <a:solidFill>
                <a:srgbClr val="00808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B05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抗过敏药 </a:t>
            </a:r>
            <a:endParaRPr lang="zh-CN" altLang="en-US" sz="3200" kern="1200" dirty="0">
              <a:solidFill>
                <a:srgbClr val="00B05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B05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外用消炎消毒药 </a:t>
            </a:r>
            <a:endParaRPr lang="zh-CN" altLang="en-US" sz="3200" kern="1200" dirty="0">
              <a:solidFill>
                <a:srgbClr val="00B05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外用止痛药 </a:t>
            </a:r>
            <a:endParaRPr lang="zh-CN" altLang="en-US" sz="3200" kern="1200" dirty="0">
              <a:solidFill>
                <a:srgbClr val="00808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200" kern="1200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其他 </a:t>
            </a:r>
            <a:endParaRPr lang="en-US" altLang="zh-TW" sz="3200" kern="1200">
              <a:solidFill>
                <a:srgbClr val="008080"/>
              </a:solidFill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38200" y="0"/>
            <a:ext cx="9829165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976495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家庭用药应遵循的原则：</a:t>
            </a:r>
            <a:r>
              <a:rPr lang="en-US" altLang="zh-CN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7</a:t>
            </a:r>
            <a:r>
              <a:rPr lang="zh-CN" altLang="en-US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项</a:t>
            </a:r>
            <a:endParaRPr lang="zh-CN" altLang="en-US" b="1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一、常见病用药：</a:t>
            </a:r>
            <a:r>
              <a:rPr lang="zh-CN" altLang="en-US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如伤风感冒、咳嗽、气管炎等</a:t>
            </a:r>
            <a:r>
              <a:rPr lang="zh-CN" altLang="en-US" u="sng" dirty="0">
                <a:solidFill>
                  <a:srgbClr val="003399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呼吸道疾病常用药</a:t>
            </a:r>
            <a:r>
              <a:rPr lang="zh-CN" altLang="en-US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；腹泻、呕吐、食欲不振等</a:t>
            </a:r>
            <a:r>
              <a:rPr lang="zh-CN" altLang="en-US" u="sng" dirty="0">
                <a:solidFill>
                  <a:srgbClr val="003399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消化道疾病常用药</a:t>
            </a:r>
            <a:r>
              <a:rPr lang="zh-CN" altLang="en-US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；其他</a:t>
            </a:r>
            <a:r>
              <a:rPr lang="zh-CN" altLang="en-US" u="sng" dirty="0">
                <a:solidFill>
                  <a:srgbClr val="003399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五官与皮肤科病外用药</a:t>
            </a:r>
            <a:r>
              <a:rPr lang="zh-CN" altLang="en-US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等。</a:t>
            </a:r>
            <a:endParaRPr lang="zh-CN" altLang="en-US" dirty="0">
              <a:solidFill>
                <a:srgbClr val="00808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二、非处方药：</a:t>
            </a:r>
            <a:r>
              <a:rPr lang="zh-CN" altLang="en-US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治疗各系统疾病的药品种类很多，家庭应备的只能是常用的，并且是非处方药（</a:t>
            </a:r>
            <a:r>
              <a:rPr lang="en-US" altLang="zh-CN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OTC</a:t>
            </a:r>
            <a:r>
              <a:rPr lang="zh-CN" altLang="en-US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）。</a:t>
            </a:r>
            <a:endParaRPr lang="zh-CN" altLang="en-US" dirty="0">
              <a:solidFill>
                <a:srgbClr val="00808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三、安全的药品：</a:t>
            </a:r>
            <a:r>
              <a:rPr lang="zh-CN" altLang="en-US" u="sng" dirty="0">
                <a:solidFill>
                  <a:srgbClr val="003399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儿童用药</a:t>
            </a:r>
            <a:r>
              <a:rPr lang="zh-CN" altLang="en-US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要求严格，使用不当极易发生不良后果。备用的药应该是</a:t>
            </a:r>
            <a:r>
              <a:rPr lang="zh-CN" altLang="en-US" u="sng" dirty="0">
                <a:solidFill>
                  <a:srgbClr val="003399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副作用少</a:t>
            </a:r>
            <a:r>
              <a:rPr lang="zh-CN" altLang="en-US" dirty="0">
                <a:solidFill>
                  <a:srgbClr val="003399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，</a:t>
            </a:r>
            <a:r>
              <a:rPr lang="zh-CN" altLang="en-US" u="sng" dirty="0">
                <a:solidFill>
                  <a:srgbClr val="003399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毒性反应小</a:t>
            </a:r>
            <a:r>
              <a:rPr lang="zh-CN" altLang="en-US" dirty="0">
                <a:solidFill>
                  <a:srgbClr val="00808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。</a:t>
            </a:r>
            <a:endParaRPr lang="zh-CN" altLang="en-US"/>
          </a:p>
        </p:txBody>
      </p:sp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37565" y="0"/>
            <a:ext cx="982980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6600"/>
                </a:solidFill>
                <a:ea typeface="黑体" panose="02010600030101010101" pitchFamily="2" charset="-122"/>
                <a:sym typeface="+mn-ea"/>
              </a:rPr>
              <a:t>四、使用方便</a:t>
            </a:r>
            <a:r>
              <a:rPr lang="en-US" altLang="zh-CN" b="1">
                <a:solidFill>
                  <a:srgbClr val="FF6600"/>
                </a:solidFill>
                <a:ea typeface="黑体" panose="02010600030101010101" pitchFamily="2" charset="-122"/>
                <a:sym typeface="+mn-ea"/>
              </a:rPr>
              <a:t>:</a:t>
            </a:r>
            <a:r>
              <a:rPr lang="zh-CN" altLang="en-US" dirty="0">
                <a:solidFill>
                  <a:srgbClr val="008080"/>
                </a:solidFill>
                <a:ea typeface="黑体" panose="02010600030101010101" pitchFamily="2" charset="-122"/>
                <a:sym typeface="+mn-ea"/>
              </a:rPr>
              <a:t>家庭常备药以</a:t>
            </a:r>
            <a:r>
              <a:rPr lang="zh-CN" altLang="en-US" u="sng" dirty="0">
                <a:solidFill>
                  <a:srgbClr val="003399"/>
                </a:solidFill>
                <a:ea typeface="黑体" panose="02010600030101010101" pitchFamily="2" charset="-122"/>
                <a:sym typeface="+mn-ea"/>
              </a:rPr>
              <a:t>口服药</a:t>
            </a:r>
            <a:r>
              <a:rPr lang="zh-CN" altLang="en-US" dirty="0">
                <a:solidFill>
                  <a:srgbClr val="008080"/>
                </a:solidFill>
                <a:ea typeface="黑体" panose="02010600030101010101" pitchFamily="2" charset="-122"/>
                <a:sym typeface="+mn-ea"/>
              </a:rPr>
              <a:t>和</a:t>
            </a:r>
            <a:r>
              <a:rPr lang="zh-CN" altLang="en-US" u="sng" dirty="0">
                <a:solidFill>
                  <a:srgbClr val="003399"/>
                </a:solidFill>
                <a:ea typeface="黑体" panose="02010600030101010101" pitchFamily="2" charset="-122"/>
                <a:sym typeface="+mn-ea"/>
              </a:rPr>
              <a:t>外用药</a:t>
            </a:r>
            <a:r>
              <a:rPr lang="zh-CN" altLang="en-US" dirty="0">
                <a:solidFill>
                  <a:srgbClr val="008080"/>
                </a:solidFill>
                <a:ea typeface="黑体" panose="02010600030101010101" pitchFamily="2" charset="-122"/>
                <a:sym typeface="+mn-ea"/>
              </a:rPr>
              <a:t>为主。</a:t>
            </a:r>
            <a:endParaRPr lang="zh-CN" altLang="en-US" dirty="0">
              <a:solidFill>
                <a:srgbClr val="008080"/>
              </a:solidFill>
              <a:ea typeface="黑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6600"/>
                </a:solidFill>
                <a:ea typeface="黑体" panose="02010600030101010101" pitchFamily="2" charset="-122"/>
                <a:sym typeface="+mn-ea"/>
              </a:rPr>
              <a:t>五、便于存放的药：</a:t>
            </a:r>
            <a:r>
              <a:rPr lang="zh-CN" altLang="en-US" dirty="0">
                <a:solidFill>
                  <a:srgbClr val="008080"/>
                </a:solidFill>
                <a:ea typeface="黑体" panose="02010600030101010101" pitchFamily="2" charset="-122"/>
                <a:sym typeface="+mn-ea"/>
              </a:rPr>
              <a:t>家庭常备药</a:t>
            </a:r>
            <a:r>
              <a:rPr lang="zh-CN" altLang="en-US" u="sng" dirty="0">
                <a:solidFill>
                  <a:srgbClr val="008080"/>
                </a:solidFill>
                <a:ea typeface="黑体" panose="02010600030101010101" pitchFamily="2" charset="-122"/>
                <a:sym typeface="+mn-ea"/>
              </a:rPr>
              <a:t>存放的时间一般较长</a:t>
            </a:r>
            <a:r>
              <a:rPr lang="zh-CN" altLang="en-US" dirty="0">
                <a:solidFill>
                  <a:srgbClr val="008080"/>
                </a:solidFill>
                <a:ea typeface="黑体" panose="02010600030101010101" pitchFamily="2" charset="-122"/>
                <a:sym typeface="+mn-ea"/>
              </a:rPr>
              <a:t>，存放的药量要少，特别是容易变质失效的药更应少备。定期检查药物保质期，如有变色变质及时清理。</a:t>
            </a:r>
            <a:endParaRPr lang="zh-CN" altLang="en-US" dirty="0">
              <a:solidFill>
                <a:srgbClr val="008080"/>
              </a:solidFill>
              <a:ea typeface="黑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b="1" dirty="0">
                <a:solidFill>
                  <a:srgbClr val="FF6600"/>
                </a:solidFill>
                <a:ea typeface="黑体" panose="02010600030101010101" pitchFamily="2" charset="-122"/>
                <a:sym typeface="+mn-ea"/>
              </a:rPr>
              <a:t>六、药品要少而精：</a:t>
            </a:r>
            <a:r>
              <a:rPr lang="zh-CN" altLang="en-US" dirty="0">
                <a:solidFill>
                  <a:srgbClr val="008080"/>
                </a:solidFill>
                <a:ea typeface="黑体" panose="02010600030101010101" pitchFamily="2" charset="-122"/>
                <a:sym typeface="+mn-ea"/>
              </a:rPr>
              <a:t>各种药品都各有用量、用法、适应症和副作用，因此应备的药品要少而精，必要时在医生的指导下使用。</a:t>
            </a:r>
            <a:endParaRPr lang="zh-CN" altLang="en-US"/>
          </a:p>
        </p:txBody>
      </p:sp>
      <p:pic>
        <p:nvPicPr>
          <p:cNvPr id="4" name="图片 3" descr="科欣医药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38200" y="0"/>
            <a:ext cx="9829165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七、要根据家庭成员的年龄、健康状况、季节配备</a:t>
            </a:r>
            <a:endParaRPr lang="zh-CN" altLang="en-US" b="1" dirty="0">
              <a:solidFill>
                <a:srgbClr val="FF66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20000"/>
              </a:lnSpc>
              <a:buClr>
                <a:srgbClr val="FF6600"/>
              </a:buClr>
            </a:pP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儿童：备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退烧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、止咳、止泻、补钙药。</a:t>
            </a:r>
            <a:endParaRPr lang="zh-CN" altLang="en-US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FF6600"/>
              </a:buClr>
            </a:pP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老人：备助消化、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补钙、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抗菌药物。</a:t>
            </a:r>
            <a:endParaRPr lang="zh-CN" altLang="en-US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FF6600"/>
              </a:buClr>
            </a:pP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哮喘病人：备化痰药、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平喘药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。</a:t>
            </a:r>
            <a:endParaRPr lang="zh-CN" altLang="en-US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FF6600"/>
              </a:buClr>
            </a:pP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高血压病人：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备降压药。</a:t>
            </a:r>
            <a:endParaRPr lang="zh-CN" altLang="en-US" u="sng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120000"/>
              </a:lnSpc>
              <a:buClr>
                <a:srgbClr val="FF6600"/>
              </a:buClr>
            </a:pP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春天：备抗过敏药，夏季备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中暑、</a:t>
            </a: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预防蚊虫叮咬，秋天止泻药品，冬季备防治感冒、哮喘、胃病的药品。</a:t>
            </a:r>
            <a:endParaRPr lang="zh-CN" altLang="en-US"/>
          </a:p>
        </p:txBody>
      </p:sp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56590" y="152400"/>
            <a:ext cx="9921240" cy="63703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/>
        </p:nvSpPr>
        <p:spPr>
          <a:xfrm>
            <a:off x="730885" y="1463040"/>
            <a:ext cx="10973435" cy="483108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购买药品的注意事项：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AutoNum type="circleNumDbPlain"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一定要到合法的药店买药。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经药品监督管理部门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批准的，药店内应</a:t>
            </a:r>
            <a:r>
              <a:rPr kumimoji="0" lang="zh-CN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悬挂着</a:t>
            </a:r>
            <a:r>
              <a:rPr kumimoji="0" lang="en-US" altLang="zh-CN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《</a:t>
            </a:r>
            <a:r>
              <a:rPr kumimoji="0" lang="zh-CN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药品经营许可证</a:t>
            </a:r>
            <a:r>
              <a:rPr kumimoji="0" lang="en-US" altLang="zh-CN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》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和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《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营业执照</a:t>
            </a: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》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。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AutoNum type="circleNumDbPlain"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如果知道买哪种药，可直接说出药品名称，如果不知道，</a:t>
            </a:r>
            <a:r>
              <a:rPr kumimoji="0" lang="zh-CN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请向店内的执业药师，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说明自己买药的目的：什么人用药，治疗什么病等。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AutoNum type="circleNumDbPlain"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购买处方药时必须凭医生处方才可购买和使用。没有医生处方，为了您的用药安全，药店不能随意卖处方药。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AutoNum type="circleNumDbPlain"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购买非处方药时，</a:t>
            </a:r>
            <a:r>
              <a:rPr kumimoji="0" lang="zh-CN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应明确了解患者的病情，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如曾用过什么药品，用药的效果如何，有无过敏史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605E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。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05E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　　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605E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pic>
        <p:nvPicPr>
          <p:cNvPr id="4" name="内容占位符 3" descr="科欣医药带横线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609600" y="136525"/>
            <a:ext cx="9484995" cy="652716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/>
        </p:nvSpPr>
        <p:spPr>
          <a:xfrm>
            <a:off x="608965" y="1691005"/>
            <a:ext cx="11049635" cy="440499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购买药品要注意的问题：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AutoNum type="circleNumDbPlain" startAt="5"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在购买某种药品之前，</a:t>
            </a:r>
            <a:r>
              <a:rPr kumimoji="0" lang="zh-CN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应仔细阅读药品使用说明书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，看是否对症，如果对说明书内容不明白，可以向店内的执业药师咨询，以免买错药、用错药。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AutoNum type="circleNumDbPlain" startAt="5"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买药时，一定要仔细查验药品包装上的生产日期、</a:t>
            </a:r>
            <a:r>
              <a:rPr kumimoji="0" lang="zh-CN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有效期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等内容，不要买过期药品。</a:t>
            </a:r>
            <a:endParaRPr kumimoji="0" lang="zh-CN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AutoNum type="circleNumDbPlain" startAt="5"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买药后一定不要忘记把</a:t>
            </a:r>
            <a:r>
              <a:rPr kumimoji="0" lang="zh-CN" alt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购药的凭证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保管好，如购药小票或发票，万一药品质量有问题，购药凭证是投诉、索赔、维护自己权益的重要凭证。</a:t>
            </a:r>
            <a:b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</a:br>
            <a:b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4846"/>
                </a:solidFill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5500"/>
              </a:buClr>
              <a:buSzTx/>
              <a:buFontTx/>
              <a:buAutoNum type="circleNumDbPlain" startAt="5"/>
              <a:defRPr/>
            </a:pP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004846"/>
              </a:solidFill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pic>
        <p:nvPicPr>
          <p:cNvPr id="5" name="内容占位符 4" descr="科欣医药网带横线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725805" y="227965"/>
            <a:ext cx="10440633" cy="637476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483" name="Rectangle 3"/>
          <p:cNvSpPr>
            <a:spLocks noGrp="1"/>
          </p:cNvSpPr>
          <p:nvPr/>
        </p:nvSpPr>
        <p:spPr>
          <a:xfrm>
            <a:off x="838200" y="1691005"/>
            <a:ext cx="10514965" cy="448119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>
                <a:srgbClr val="D25500"/>
              </a:buClr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购药不能只看药名：</a:t>
            </a:r>
            <a:endParaRPr lang="zh-CN" altLang="en-US" sz="2800" b="1" dirty="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Clr>
                <a:srgbClr val="D25500"/>
              </a:buClr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药品名称：</a:t>
            </a:r>
            <a:r>
              <a:rPr lang="zh-CN" altLang="en-US" sz="2800" dirty="0">
                <a:solidFill>
                  <a:srgbClr val="D255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通用名称、商品名</a:t>
            </a:r>
            <a:r>
              <a:rPr lang="zh-CN" altLang="en-US" sz="28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。</a:t>
            </a:r>
            <a:endParaRPr lang="en-US" altLang="zh-CN" sz="280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Clr>
                <a:srgbClr val="D25500"/>
              </a:buClr>
              <a:buFont typeface="Wingdings" panose="05000000000000000000" pitchFamily="2" charset="2"/>
              <a:buChar char="u"/>
            </a:pPr>
            <a:r>
              <a:rPr lang="zh-CN" altLang="en-US" sz="28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中药 都是同一个通用名称。</a:t>
            </a:r>
            <a:endParaRPr lang="en-US" altLang="zh-CN" sz="280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Clr>
                <a:srgbClr val="D25500"/>
              </a:buClr>
              <a:buFont typeface="Wingdings" panose="05000000000000000000" pitchFamily="2" charset="2"/>
              <a:buChar char="u"/>
            </a:pPr>
            <a:r>
              <a:rPr lang="zh-CN" altLang="en-US" sz="28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西药 有同一个通用名，各厂家通常不同。</a:t>
            </a:r>
            <a:endParaRPr lang="en-US" altLang="zh-CN" sz="280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Clr>
                <a:srgbClr val="D25500"/>
              </a:buClr>
              <a:buFont typeface="Wingdings" panose="05000000000000000000" pitchFamily="2" charset="2"/>
              <a:buChar char="u"/>
            </a:pPr>
            <a:r>
              <a:rPr lang="zh-CN" altLang="en-US" sz="28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所以，无论是到医院看病还是自己到药店买药，都必须分清</a:t>
            </a:r>
            <a:r>
              <a:rPr lang="zh-CN" altLang="en-US" sz="28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药品名称</a:t>
            </a:r>
            <a:r>
              <a:rPr lang="zh-CN" altLang="en-US" sz="28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和</a:t>
            </a:r>
            <a:r>
              <a:rPr lang="zh-CN" altLang="en-US" sz="28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成份</a:t>
            </a:r>
            <a:r>
              <a:rPr lang="zh-CN" altLang="en-US" sz="28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，弄清现在服用的 与新购买的药品是否是同一品种。否则，很容易造成重复用药，导致药物中毒等严重后果。</a:t>
            </a:r>
            <a:endParaRPr lang="en-US" altLang="zh-CN" sz="280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Clr>
                <a:srgbClr val="D25500"/>
              </a:buClr>
              <a:buFont typeface="Wingdings" panose="05000000000000000000" pitchFamily="2" charset="2"/>
              <a:buChar char="u"/>
            </a:pPr>
            <a:r>
              <a:rPr lang="zh-CN" altLang="en-US" sz="28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购买某种药品一定要多询问并仔细阅读说明书，最可靠的办法是在医生指导下购药服用 </a:t>
            </a:r>
            <a:endParaRPr lang="zh-CN" altLang="en-US" sz="2800" dirty="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6" name="内容占位符 5" descr="科欣医药带横线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838200" y="-635"/>
            <a:ext cx="10394315" cy="643636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家庭药箱中的药物应尽量</a:t>
            </a:r>
            <a:r>
              <a:rPr lang="zh-CN" altLang="en-US" sz="36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简单</a:t>
            </a:r>
            <a:r>
              <a:rPr lang="zh-CN" altLang="en-US" sz="3600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、</a:t>
            </a:r>
            <a:r>
              <a:rPr lang="zh-CN" altLang="en-US" sz="36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适用</a:t>
            </a:r>
            <a:r>
              <a:rPr lang="zh-CN" altLang="en-US" sz="3600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，</a:t>
            </a:r>
            <a:r>
              <a:rPr lang="zh-CN" altLang="en-US" sz="36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起效快，无明显副作用</a:t>
            </a:r>
            <a:r>
              <a:rPr lang="zh-CN" altLang="en-US" sz="3600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。同时，必须选择有效期较长、服用简单，贮存条件不十分复杂的药品为佳。上述介绍的药物中只需要各类</a:t>
            </a:r>
            <a:r>
              <a:rPr lang="zh-CN" altLang="en-US" sz="36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选取</a:t>
            </a:r>
            <a:r>
              <a:rPr lang="en-US" altLang="zh-CN" sz="3600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1</a:t>
            </a:r>
            <a:r>
              <a:rPr lang="zh-CN" altLang="en-US" sz="36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～</a:t>
            </a:r>
            <a:r>
              <a:rPr lang="en-US" altLang="zh-CN" sz="3600" u="sng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2</a:t>
            </a:r>
            <a:r>
              <a:rPr lang="zh-CN" altLang="en-US" sz="36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个品种</a:t>
            </a:r>
            <a:r>
              <a:rPr lang="zh-CN" altLang="en-US" sz="3600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就够了。还必须掌握药箱中药品的有效日期，适时更换。</a:t>
            </a:r>
            <a:endParaRPr lang="zh-CN" altLang="en-US" sz="3600"/>
          </a:p>
        </p:txBody>
      </p:sp>
      <p:pic>
        <p:nvPicPr>
          <p:cNvPr id="4" name="图片 3" descr="科欣医药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494155" y="0"/>
            <a:ext cx="9203055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471360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zh-CN" altLang="en-US" b="1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如何保证日常用药安全：辩证（辨别与分析 ）施治（对症下药）</a:t>
            </a:r>
            <a:endParaRPr lang="zh-CN" altLang="en-US" b="1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None/>
            </a:pPr>
            <a:r>
              <a:rPr lang="zh-CN" altLang="zh-CN" b="1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◆</a:t>
            </a:r>
            <a:r>
              <a:rPr lang="zh-CN" altLang="en-US" b="1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服药前认真阅读说明书</a:t>
            </a:r>
            <a:endParaRPr lang="en-US" altLang="zh-CN" b="1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26262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看清“药品名称”：商品名和通用名，防一字之差</a:t>
            </a:r>
            <a:endParaRPr lang="zh-CN" altLang="en-US" dirty="0">
              <a:solidFill>
                <a:srgbClr val="26262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26262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认准“批准文号” 和“有效期</a:t>
            </a:r>
            <a:endParaRPr lang="zh-CN" altLang="en-US" dirty="0">
              <a:solidFill>
                <a:srgbClr val="262626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marL="0" lvl="0" indent="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   有效期为</a:t>
            </a:r>
            <a:r>
              <a:rPr lang="en-US" altLang="zh-CN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2013</a:t>
            </a:r>
            <a:r>
              <a:rPr lang="zh-CN" altLang="en-US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年</a:t>
            </a:r>
            <a:r>
              <a:rPr lang="en-US" altLang="zh-CN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11</a:t>
            </a:r>
            <a:r>
              <a:rPr lang="zh-CN" altLang="en-US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月，说明该药可以使用到</a:t>
            </a:r>
            <a:r>
              <a:rPr lang="en-US" altLang="zh-CN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2013</a:t>
            </a:r>
            <a:r>
              <a:rPr lang="zh-CN" altLang="en-US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年</a:t>
            </a:r>
            <a:r>
              <a:rPr lang="en-US" altLang="zh-CN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11</a:t>
            </a:r>
            <a:r>
              <a:rPr lang="zh-CN" altLang="en-US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月</a:t>
            </a:r>
            <a:r>
              <a:rPr lang="en-US" altLang="zh-CN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31</a:t>
            </a:r>
            <a:r>
              <a:rPr lang="zh-CN" altLang="en-US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日）</a:t>
            </a:r>
            <a:endParaRPr lang="zh-CN" altLang="en-US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26262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正确解读</a:t>
            </a:r>
            <a:r>
              <a:rPr lang="zh-CN" altLang="en-US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“功能与主治”</a:t>
            </a:r>
            <a:endParaRPr lang="zh-CN" altLang="en-US" u="sng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26262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正确认识“不良反应” ，包括慎用、忌用、禁用情况 </a:t>
            </a:r>
            <a:endParaRPr lang="zh-CN" altLang="en-US" dirty="0">
              <a:solidFill>
                <a:srgbClr val="26262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26262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严格遵循“用法与用量” </a:t>
            </a:r>
            <a:endParaRPr lang="zh-CN" altLang="en-US" dirty="0">
              <a:solidFill>
                <a:srgbClr val="26262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26262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按“贮藏方法”存放药品。</a:t>
            </a:r>
            <a:r>
              <a:rPr lang="zh-CN" altLang="en-US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冷藏药品在</a:t>
            </a:r>
            <a:r>
              <a:rPr lang="en-US" altLang="zh-CN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2-10</a:t>
            </a:r>
            <a:r>
              <a:rPr lang="en-US" altLang="zh-CN">
                <a:solidFill>
                  <a:srgbClr val="FF6600"/>
                </a:solidFill>
                <a:sym typeface="+mn-ea"/>
              </a:rPr>
              <a:t>℃</a:t>
            </a:r>
            <a:r>
              <a:rPr lang="en-US" altLang="zh-CN">
                <a:solidFill>
                  <a:srgbClr val="26262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</a:t>
            </a:r>
            <a:endParaRPr lang="en-US" altLang="zh-CN">
              <a:solidFill>
                <a:srgbClr val="26262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endParaRPr lang="zh-CN" altLang="en-US"/>
          </a:p>
        </p:txBody>
      </p:sp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24635" y="0"/>
            <a:ext cx="914273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2470" cy="4351655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srgbClr val="00206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世界卫生组织药害统计：</a:t>
            </a:r>
            <a:endParaRPr lang="zh-CN" altLang="en-US" sz="3600" b="1" dirty="0">
              <a:solidFill>
                <a:srgbClr val="002060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buNone/>
            </a:pPr>
            <a:r>
              <a:rPr lang="en-US" altLang="zh-CN" sz="320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</a:t>
            </a:r>
            <a:r>
              <a:rPr lang="zh-CN" altLang="en-US" sz="3200" b="1" dirty="0">
                <a:solidFill>
                  <a:srgbClr val="0D0D0D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全球死亡原因的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第五位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buNone/>
            </a:pPr>
            <a:r>
              <a:rPr lang="en-US" altLang="zh-CN" sz="320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――</a:t>
            </a:r>
            <a:r>
              <a:rPr lang="en-US" altLang="zh-CN" sz="3200" b="1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10%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～</a:t>
            </a:r>
            <a:r>
              <a:rPr lang="en-US" altLang="zh-CN" sz="3200" b="1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20%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病人因不合理用药，发生药物不良反应而住院。</a:t>
            </a:r>
            <a:endParaRPr lang="zh-CN" altLang="en-US" sz="3200" b="1" dirty="0"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buNone/>
            </a:pPr>
            <a:r>
              <a:rPr lang="en-US" altLang="zh-CN" sz="3200" b="1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――5%</a:t>
            </a:r>
            <a:r>
              <a:rPr lang="zh-CN" altLang="en-US" sz="3200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的病人因严重药物不良反应而死亡。</a:t>
            </a:r>
            <a:endParaRPr lang="zh-CN" altLang="en-US" sz="3200" b="1"/>
          </a:p>
        </p:txBody>
      </p:sp>
      <p:pic>
        <p:nvPicPr>
          <p:cNvPr id="4" name="图片 3" descr="科欣医药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38200" y="0"/>
            <a:ext cx="9829165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3075" y="1825625"/>
            <a:ext cx="10880725" cy="4351655"/>
          </a:xfrm>
        </p:spPr>
        <p:txBody>
          <a:bodyPr/>
          <a:lstStyle/>
          <a:p>
            <a:pPr>
              <a:buNone/>
            </a:pPr>
            <a:r>
              <a:rPr lang="zh-CN" altLang="en-US" sz="3200" b="1" dirty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合理使用抗生素的原则</a:t>
            </a:r>
            <a:endParaRPr lang="en-US" altLang="zh-CN" sz="3200" b="1">
              <a:solidFill>
                <a:srgbClr val="FF66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预防性应用抗生素要严格控制，弊多利少</a:t>
            </a:r>
            <a:endParaRPr lang="zh-CN" altLang="en-US" sz="3200" b="1" dirty="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一般感冒、病毒性感染不使用抗生素（无用）。且不良反应发生，则雪上加霜。对症治疗即可。</a:t>
            </a:r>
            <a:endParaRPr lang="zh-CN" altLang="en-US" sz="3200" b="1" dirty="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减少抗生素外用（皮肤、粘膜），易致过敏反应及产生耐药菌株。</a:t>
            </a:r>
            <a:endParaRPr lang="zh-CN" altLang="en-US" sz="3200" b="1"/>
          </a:p>
        </p:txBody>
      </p:sp>
      <p:pic>
        <p:nvPicPr>
          <p:cNvPr id="4" name="图片 3" descr="科欣医药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24635" y="0"/>
            <a:ext cx="914273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zh-CN" altLang="en-US" sz="3600" b="1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正确认识输液</a:t>
            </a:r>
            <a:endParaRPr lang="en-US" altLang="zh-CN" sz="3600" b="1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 eaLnBrk="1" hangingPunct="1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</a:t>
            </a:r>
            <a:r>
              <a:rPr lang="zh-CN" altLang="en-US" sz="36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W</a:t>
            </a:r>
            <a:r>
              <a:rPr lang="en-US" altLang="zh-CN" sz="360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HO</a:t>
            </a:r>
            <a:r>
              <a:rPr lang="zh-TW" altLang="zh-CN" sz="36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确定的合理用药原则：</a:t>
            </a:r>
            <a:endParaRPr lang="zh-TW" altLang="en-US" sz="3600" dirty="0">
              <a:solidFill>
                <a:srgbClr val="00484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 eaLnBrk="1" hangingPunct="1">
              <a:buNone/>
            </a:pPr>
            <a:r>
              <a:rPr lang="zh-CN" altLang="en-US" sz="36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</a:t>
            </a:r>
            <a:r>
              <a:rPr lang="zh-TW" altLang="zh-CN" sz="36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能口服的不肌肉注射</a:t>
            </a:r>
            <a:endParaRPr lang="zh-TW" altLang="en-US" sz="3600" u="sng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 eaLnBrk="1" hangingPunct="1">
              <a:buNone/>
            </a:pPr>
            <a:r>
              <a:rPr lang="zh-TW" altLang="en-US" sz="36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</a:t>
            </a:r>
            <a:r>
              <a:rPr lang="zh-TW" altLang="zh-CN" sz="36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</a:t>
            </a:r>
            <a:r>
              <a:rPr lang="zh-TW" altLang="en-US" sz="3600" dirty="0">
                <a:solidFill>
                  <a:srgbClr val="004846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</a:t>
            </a:r>
            <a:r>
              <a:rPr lang="zh-TW" altLang="zh-CN" sz="36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能肌肉注射的绝不静脉注射</a:t>
            </a:r>
            <a:endParaRPr lang="zh-CN" altLang="en-US" sz="3600" u="sng" dirty="0">
              <a:solidFill>
                <a:srgbClr val="FF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endParaRPr lang="zh-CN" altLang="en-US"/>
          </a:p>
        </p:txBody>
      </p:sp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524635" y="0"/>
            <a:ext cx="914273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3118" y="562610"/>
            <a:ext cx="11717655" cy="6254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有奖问答</a:t>
            </a:r>
            <a:endParaRPr lang="zh-CN" altLang="en-US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第一题：10%的葡萄糖酸钙注射液稀释后缓慢注射时，每分钟不超过(     )ml？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　　A.3ml。  B.4ml。  C.5ml。  D.10ml。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　　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第二题：70岁以上老年人必须留陪伴一人，陪伴年龄应小于（    ）岁，并活动自如。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　　A.50岁。  B.60岁。  C.70岁。  D80岁。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　　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第三题：胰岛素应储藏在2℃～8℃环境中，但切勿冷冻，也不应受热或阳光照射,注射前(     )分钟从冰箱中取出。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　　A.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</a:rPr>
              <a:t>分钟。  B.10分钟。  C.15分钟。  D.30分钟。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835" y="1505585"/>
            <a:ext cx="11383645" cy="5142865"/>
          </a:xfrm>
        </p:spPr>
        <p:txBody>
          <a:bodyPr/>
          <a:lstStyle/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第四题：使用热水袋时，清醒、能活动的成人，水温一般为(     )℃为宜？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A.30～40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℃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。B.40～50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℃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。C.50～60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℃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。D.60～70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℃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第五题：宜饭后服用的药物有哪两个？（）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A鱼肝油；B助消化药；C胃壁保护药；D肠道抗感染药。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第六题：药品的有效期≠保险期？为什么？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4360" y="1889760"/>
            <a:ext cx="10759440" cy="4683760"/>
          </a:xfrm>
        </p:spPr>
        <p:txBody>
          <a:bodyPr>
            <a:normAutofit/>
          </a:bodyPr>
          <a:lstStyle/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第七题：降糖类药物一天中什么时间点使用效果比较好？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第八题：降胆固醇的药物一天中什么时间使用比较好？  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第九题：降血压药物什么时候服用比较科学些？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第十题：一般情况下维生素类药物一天中什么时间点服用比较好？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用药情况</a:t>
            </a:r>
            <a:endParaRPr lang="zh-CN" altLang="en-US"/>
          </a:p>
        </p:txBody>
      </p:sp>
      <p:grpSp>
        <p:nvGrpSpPr>
          <p:cNvPr id="6147" name="组合 6"/>
          <p:cNvGrpSpPr/>
          <p:nvPr/>
        </p:nvGrpSpPr>
        <p:grpSpPr>
          <a:xfrm>
            <a:off x="2366645" y="1995170"/>
            <a:ext cx="7764145" cy="4464050"/>
            <a:chOff x="899592" y="1700808"/>
            <a:chExt cx="7777162" cy="4464050"/>
          </a:xfrm>
        </p:grpSpPr>
        <p:grpSp>
          <p:nvGrpSpPr>
            <p:cNvPr id="6148" name="Group 31"/>
            <p:cNvGrpSpPr/>
            <p:nvPr/>
          </p:nvGrpSpPr>
          <p:grpSpPr>
            <a:xfrm>
              <a:off x="899592" y="1700808"/>
              <a:ext cx="7777162" cy="4464050"/>
              <a:chOff x="793" y="1071"/>
              <a:chExt cx="3497" cy="2411"/>
            </a:xfrm>
          </p:grpSpPr>
          <p:sp>
            <p:nvSpPr>
              <p:cNvPr id="6154" name="_s1028"/>
              <p:cNvSpPr>
                <a:spLocks noTextEdit="1"/>
              </p:cNvSpPr>
              <p:nvPr/>
            </p:nvSpPr>
            <p:spPr>
              <a:xfrm>
                <a:off x="793" y="1071"/>
                <a:ext cx="2274" cy="2365"/>
              </a:xfrm>
              <a:prstGeom prst="ellipse">
                <a:avLst/>
              </a:prstGeom>
              <a:solidFill>
                <a:schemeClr val="accent2">
                  <a:alpha val="50195"/>
                </a:schemeClr>
              </a:solidFill>
              <a:ln w="4670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5" name="_s1030"/>
              <p:cNvSpPr>
                <a:spLocks noTextEdit="1"/>
              </p:cNvSpPr>
              <p:nvPr/>
            </p:nvSpPr>
            <p:spPr>
              <a:xfrm>
                <a:off x="2018" y="1117"/>
                <a:ext cx="2272" cy="2365"/>
              </a:xfrm>
              <a:prstGeom prst="ellipse">
                <a:avLst/>
              </a:prstGeom>
              <a:solidFill>
                <a:schemeClr val="hlink">
                  <a:alpha val="50195"/>
                </a:schemeClr>
              </a:solidFill>
              <a:ln w="467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49" name="Text Box 33"/>
            <p:cNvSpPr txBox="1"/>
            <p:nvPr/>
          </p:nvSpPr>
          <p:spPr>
            <a:xfrm>
              <a:off x="1835150" y="2420938"/>
              <a:ext cx="1871663" cy="5181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28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专业用药</a:t>
              </a:r>
              <a:endPara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0" name="Text Box 34"/>
            <p:cNvSpPr txBox="1"/>
            <p:nvPr/>
          </p:nvSpPr>
          <p:spPr>
            <a:xfrm>
              <a:off x="5867400" y="2349500"/>
              <a:ext cx="1943100" cy="51816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28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日常用药</a:t>
              </a:r>
              <a:endPara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1" name="Text Box 35"/>
            <p:cNvSpPr txBox="1"/>
            <p:nvPr/>
          </p:nvSpPr>
          <p:spPr>
            <a:xfrm>
              <a:off x="1258888" y="3357563"/>
              <a:ext cx="2160587" cy="9448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algn="ctr" eaLnBrk="1" hangingPunct="1"/>
              <a:r>
                <a:rPr lang="zh-CN" altLang="en-US" sz="2800" dirty="0">
                  <a:latin typeface="Arial" panose="020B0604020202020204" pitchFamily="34" charset="0"/>
                  <a:ea typeface="宋体" panose="02010600030101010101" pitchFamily="2" charset="-122"/>
                </a:rPr>
                <a:t>在医生指</a:t>
              </a:r>
              <a:endParaRPr lang="zh-CN" altLang="en-US" sz="2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lvl="0" algn="ctr" eaLnBrk="1" hangingPunct="1"/>
              <a:r>
                <a:rPr lang="zh-CN" altLang="en-US" sz="2800" dirty="0">
                  <a:latin typeface="Arial" panose="020B0604020202020204" pitchFamily="34" charset="0"/>
                  <a:ea typeface="宋体" panose="02010600030101010101" pitchFamily="2" charset="-122"/>
                </a:rPr>
                <a:t>导下使用</a:t>
              </a:r>
              <a:endParaRPr lang="zh-CN" altLang="en-US" sz="2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2" name="Text Box 36"/>
            <p:cNvSpPr txBox="1"/>
            <p:nvPr/>
          </p:nvSpPr>
          <p:spPr>
            <a:xfrm>
              <a:off x="5940425" y="3213100"/>
              <a:ext cx="2376488" cy="9448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2800" dirty="0">
                  <a:latin typeface="Arial" panose="020B0604020202020204" pitchFamily="34" charset="0"/>
                  <a:ea typeface="宋体" panose="02010600030101010101" pitchFamily="2" charset="-122"/>
                </a:rPr>
                <a:t>凭经验和别人推荐使用</a:t>
              </a:r>
              <a:endParaRPr lang="zh-CN" altLang="en-US" sz="2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153" name="Text Box 37"/>
            <p:cNvSpPr txBox="1"/>
            <p:nvPr/>
          </p:nvSpPr>
          <p:spPr>
            <a:xfrm>
              <a:off x="3635375" y="3284538"/>
              <a:ext cx="2160588" cy="9448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algn="ctr" eaLnBrk="1" hangingPunct="1"/>
              <a:r>
                <a:rPr lang="zh-CN" altLang="en-US" sz="2800" dirty="0">
                  <a:solidFill>
                    <a:srgbClr val="FFFFCC"/>
                  </a:solidFill>
                  <a:latin typeface="Arial" panose="020B0604020202020204" pitchFamily="34" charset="0"/>
                  <a:ea typeface="华文楷体" pitchFamily="2" charset="-122"/>
                </a:rPr>
                <a:t>医生指导或病人要求</a:t>
              </a:r>
              <a:endParaRPr lang="zh-CN" altLang="en-US" sz="2800" dirty="0">
                <a:solidFill>
                  <a:srgbClr val="FFFFCC"/>
                </a:solidFill>
                <a:latin typeface="Arial" panose="020B0604020202020204" pitchFamily="34" charset="0"/>
                <a:ea typeface="华文楷体" pitchFamily="2" charset="-122"/>
              </a:endParaRPr>
            </a:p>
          </p:txBody>
        </p:sp>
      </p:grpSp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35610" y="0"/>
            <a:ext cx="1024001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6600"/>
              </a:buClr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6666"/>
                </a:solidFill>
                <a:ea typeface="黑体" panose="02010600030101010101" pitchFamily="2" charset="-122"/>
                <a:sym typeface="+mn-ea"/>
              </a:rPr>
              <a:t>主要讲课内容</a:t>
            </a:r>
            <a:endParaRPr lang="zh-CN" altLang="en-US" sz="3600" b="1" dirty="0">
              <a:solidFill>
                <a:srgbClr val="006666"/>
              </a:solidFill>
              <a:ea typeface="黑体" panose="02010600030101010101" pitchFamily="2" charset="-122"/>
              <a:sym typeface="+mn-ea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药品常识</a:t>
            </a:r>
            <a:endParaRPr lang="zh-CN" altLang="en-US" sz="3600" b="1" dirty="0"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家庭常备用药应遵循的原则</a:t>
            </a:r>
            <a:endParaRPr lang="zh-CN" altLang="en-US" sz="3600" b="1" dirty="0"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常用家庭用药的种类</a:t>
            </a:r>
            <a:endParaRPr lang="zh-CN" altLang="en-US" sz="3600" b="1" dirty="0"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购买药品的注意事项</a:t>
            </a:r>
            <a:endParaRPr lang="zh-CN" altLang="en-US" sz="3600" b="1" dirty="0"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如何保证日常用药安全</a:t>
            </a:r>
            <a:endParaRPr lang="zh-CN" altLang="en-US" sz="3600" b="1" dirty="0"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pic>
        <p:nvPicPr>
          <p:cNvPr id="4" name="图片 3" descr="科欣医药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40715" y="0"/>
            <a:ext cx="1002665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7180"/>
            <a:ext cx="11002010" cy="5021580"/>
          </a:xfrm>
        </p:spPr>
        <p:txBody>
          <a:bodyPr>
            <a:normAutofit fontScale="97500"/>
          </a:bodyPr>
          <a:lstStyle/>
          <a:p>
            <a:pPr fontAlgn="auto">
              <a:lnSpc>
                <a:spcPts val="3360"/>
              </a:lnSpc>
              <a:buClr>
                <a:srgbClr val="006666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00666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药品是指用于</a:t>
            </a:r>
            <a:r>
              <a:rPr lang="zh-CN" altLang="en-US" b="1" dirty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预防</a:t>
            </a:r>
            <a:r>
              <a:rPr lang="zh-CN" altLang="en-US" b="1" dirty="0">
                <a:solidFill>
                  <a:srgbClr val="00666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、治疗、诊断人的疾病，有目的地调节人的生理机能，并规定有适应症或者功能主治、用法和用量的物质。</a:t>
            </a:r>
            <a:endParaRPr lang="zh-CN" altLang="en-US" b="1" dirty="0">
              <a:solidFill>
                <a:srgbClr val="00666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ts val="3360"/>
              </a:lnSpc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处方药：须经医生处方，在专业人员指导下应用的药品。在药的包装盒、药品说明书上印有“凭医生处方销售、购买和使用”的忠告语。如：抗生素。</a:t>
            </a:r>
            <a:endParaRPr lang="zh-CN" altLang="en-US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ts val="3360"/>
              </a:lnSpc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非处方药（</a:t>
            </a:r>
            <a:r>
              <a:rPr lang="en-US" altLang="zh-CN" b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OTC)</a:t>
            </a: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：不需医生处方，在药店或药房即可买到的，根据患者自我判断</a:t>
            </a:r>
            <a:r>
              <a:rPr lang="en-US" altLang="zh-CN" b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,</a:t>
            </a: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或借助药品说明书，或医师能提供咨询，自行治疗的药品。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ts val="3360"/>
              </a:lnSpc>
              <a:buClr>
                <a:srgbClr val="FF6600"/>
              </a:buClr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外用药品：用于体表或某些粘膜部位，多见于皮肤病、骨伤科药，多数副作用小，</a:t>
            </a:r>
            <a:endParaRPr lang="zh-CN" altLang="en-US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ts val="3360"/>
              </a:lnSpc>
              <a:buClr>
                <a:srgbClr val="FF6600"/>
              </a:buClr>
              <a:buNone/>
            </a:pPr>
            <a:r>
              <a:rPr lang="en-US" altLang="zh-CN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                        </a:t>
            </a:r>
            <a:r>
              <a:rPr lang="zh-CN" altLang="en-US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安全性相对较高。外用药品的标识：</a:t>
            </a:r>
            <a:endParaRPr lang="zh-CN" altLang="en-US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/>
          </a:p>
        </p:txBody>
      </p:sp>
      <p:pic>
        <p:nvPicPr>
          <p:cNvPr id="8196" name="图片 15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433560" y="5029200"/>
            <a:ext cx="1563370" cy="15595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565" y="0"/>
            <a:ext cx="982980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27505"/>
            <a:ext cx="10515600" cy="4549775"/>
          </a:xfrm>
        </p:spPr>
        <p:txBody>
          <a:bodyPr>
            <a:normAutofit fontScale="92500"/>
          </a:bodyPr>
          <a:lstStyle/>
          <a:p>
            <a:pPr lvl="0" fontAlgn="auto">
              <a:lnSpc>
                <a:spcPts val="4060"/>
              </a:lnSpc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药品批准文号：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生产前，经国家食品药品监督管理局审批，应取得药品生产批准文号。</a:t>
            </a:r>
            <a:endParaRPr lang="en-US" altLang="zh-CN" b="1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Font typeface="Wingdings" panose="05000000000000000000" pitchFamily="2" charset="2"/>
              <a:buChar char="u"/>
            </a:pPr>
            <a:endParaRPr lang="zh-CN" altLang="en-US" b="1" dirty="0">
              <a:solidFill>
                <a:schemeClr val="accent2">
                  <a:lumMod val="75000"/>
                </a:schemeClr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格式：国药准字</a:t>
            </a:r>
            <a:r>
              <a:rPr lang="en-US" altLang="zh-CN" b="1">
                <a:solidFill>
                  <a:schemeClr val="accent2">
                    <a:lumMod val="75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+1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位字母</a:t>
            </a:r>
            <a:r>
              <a:rPr lang="en-US" altLang="zh-CN" b="1">
                <a:solidFill>
                  <a:schemeClr val="accent2">
                    <a:lumMod val="75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+</a:t>
            </a:r>
            <a:r>
              <a:rPr lang="zh-CN" altLang="en-US" b="1" dirty="0">
                <a:solidFill>
                  <a:schemeClr val="accent2">
                    <a:lumMod val="75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八位数字。</a:t>
            </a:r>
            <a:endParaRPr lang="zh-CN" altLang="en-US" b="1" dirty="0">
              <a:solidFill>
                <a:schemeClr val="accent2">
                  <a:lumMod val="75000"/>
                </a:schemeClr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buNone/>
            </a:pP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              如：国药准字</a:t>
            </a:r>
            <a:r>
              <a:rPr lang="en-US" altLang="zh-CN" b="1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H20050089</a:t>
            </a:r>
            <a:endParaRPr lang="en-US" altLang="zh-CN" b="1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None/>
            </a:pP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　　　           字母含义：</a:t>
            </a:r>
            <a:r>
              <a:rPr lang="en-US" altLang="zh-CN" b="1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H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：化学药品  </a:t>
            </a:r>
            <a:r>
              <a:rPr lang="en-US" altLang="zh-CN" b="1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Z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：中成药</a:t>
            </a:r>
            <a:endParaRPr lang="zh-CN" altLang="en-US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None/>
            </a:pP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                        </a:t>
            </a:r>
            <a:r>
              <a:rPr lang="en-US" altLang="zh-CN" b="1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B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：保健药品  </a:t>
            </a:r>
            <a:r>
              <a:rPr lang="en-US" altLang="zh-CN" b="1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S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：生物制品</a:t>
            </a:r>
            <a:endParaRPr lang="zh-CN" altLang="en-US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None/>
            </a:pP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                        </a:t>
            </a:r>
            <a:r>
              <a:rPr lang="en-US" altLang="zh-CN" b="1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F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：药品辅料  </a:t>
            </a:r>
            <a:r>
              <a:rPr lang="en-US" altLang="zh-CN" b="1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T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：体外诊断试剂</a:t>
            </a:r>
            <a:endParaRPr lang="zh-CN" altLang="en-US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None/>
            </a:pP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                        </a:t>
            </a:r>
            <a:r>
              <a:rPr lang="en-US" altLang="zh-CN" b="1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J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：进口分包装药品。</a:t>
            </a:r>
            <a:endParaRPr lang="zh-CN" altLang="en-US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rgbClr val="262626"/>
                </a:solidFill>
                <a:sym typeface="+mn-ea"/>
              </a:rPr>
              <a:t> </a:t>
            </a:r>
            <a:endParaRPr lang="en-US" altLang="zh-CN">
              <a:solidFill>
                <a:srgbClr val="262626"/>
              </a:solidFill>
            </a:endParaRPr>
          </a:p>
          <a:p>
            <a:endParaRPr lang="zh-CN" altLang="en-US"/>
          </a:p>
        </p:txBody>
      </p:sp>
      <p:pic>
        <p:nvPicPr>
          <p:cNvPr id="4" name="图片 3" descr="科欣医药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37565" y="0"/>
            <a:ext cx="982980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99745"/>
            <a:ext cx="10515600" cy="13255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82420"/>
            <a:ext cx="10515600" cy="4945380"/>
          </a:xfrm>
        </p:spPr>
        <p:txBody>
          <a:bodyPr>
            <a:normAutofit/>
          </a:bodyPr>
          <a:lstStyle/>
          <a:p>
            <a:pPr marL="0" lvl="0" indent="0"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关于药品的不良反应</a:t>
            </a:r>
            <a:endParaRPr lang="zh-CN" altLang="en-US" sz="3600" b="1" dirty="0">
              <a:solidFill>
                <a:srgbClr val="404040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药品不良反应</a:t>
            </a:r>
            <a:r>
              <a:rPr lang="en-US" altLang="zh-CN" sz="3200" b="1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:</a:t>
            </a:r>
            <a:r>
              <a:rPr lang="zh-CN" altLang="en-US" sz="3200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即在预防、诊断、治疗疾病或调节生理机能过程中，按</a:t>
            </a:r>
            <a:r>
              <a:rPr lang="zh-CN" altLang="en-US" sz="3200" u="sng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正常剂量用药</a:t>
            </a:r>
            <a:r>
              <a:rPr lang="zh-CN" altLang="en-US" sz="3200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时出现的</a:t>
            </a:r>
            <a:r>
              <a:rPr lang="zh-CN" altLang="en-US" sz="32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有害的</a:t>
            </a:r>
            <a:r>
              <a:rPr lang="zh-CN" altLang="en-US" sz="3200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或</a:t>
            </a:r>
            <a:r>
              <a:rPr lang="zh-CN" altLang="en-US" sz="3200" u="sng" dirty="0">
                <a:solidFill>
                  <a:srgbClr val="FF66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与用药目的无关</a:t>
            </a:r>
            <a:r>
              <a:rPr lang="zh-CN" altLang="en-US" sz="3200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的反应 。</a:t>
            </a:r>
            <a:endParaRPr lang="en-US" altLang="zh-CN" sz="3200">
              <a:solidFill>
                <a:srgbClr val="40404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CN" altLang="en-US" sz="3200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不是药品质量问题。与剂量、个体差异等有关。</a:t>
            </a:r>
            <a:endParaRPr lang="en-US" altLang="zh-CN" sz="3200">
              <a:solidFill>
                <a:srgbClr val="40404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常见表现：</a:t>
            </a:r>
            <a:r>
              <a:rPr lang="zh-CN" altLang="en-US" sz="3200" dirty="0">
                <a:solidFill>
                  <a:srgbClr val="C0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过敏反应；胃肠道反应；肝、肾脏损害；造血功能损害；神经损害；皮肤损害；损害生长发育等；</a:t>
            </a:r>
            <a:endParaRPr lang="zh-CN" altLang="en-US" sz="3200" dirty="0">
              <a:solidFill>
                <a:srgbClr val="C00000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rgbClr val="40404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如何预防：</a:t>
            </a:r>
            <a:r>
              <a:rPr lang="en-US" altLang="zh-CN" sz="3200" b="1">
                <a:solidFill>
                  <a:srgbClr val="0070C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1.</a:t>
            </a:r>
            <a:r>
              <a:rPr lang="zh-CN" altLang="en-US" sz="3200" b="1" dirty="0">
                <a:solidFill>
                  <a:srgbClr val="0070C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认真阅读说明书，按说明书要求服药。</a:t>
            </a:r>
            <a:endParaRPr lang="zh-CN" altLang="en-US" sz="3200" b="1" dirty="0">
              <a:solidFill>
                <a:srgbClr val="0070C0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lvl="0">
              <a:buNone/>
            </a:pPr>
            <a:r>
              <a:rPr lang="en-US" altLang="zh-CN" sz="3200" b="1">
                <a:solidFill>
                  <a:srgbClr val="0070C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2.</a:t>
            </a:r>
            <a:r>
              <a:rPr lang="zh-CN" altLang="en-US" sz="3200" b="1" dirty="0">
                <a:solidFill>
                  <a:srgbClr val="0070C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仔细咨询医师或药师，在指导下服药。</a:t>
            </a:r>
            <a:endParaRPr lang="zh-CN" altLang="en-US" sz="3200" b="1" dirty="0">
              <a:solidFill>
                <a:srgbClr val="0070C0"/>
              </a:solidFill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</p:txBody>
      </p:sp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37565" y="0"/>
            <a:ext cx="9829800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11267" name="内容占位符 3"/>
          <p:cNvGrpSpPr>
            <a:grpSpLocks noGrp="1"/>
          </p:cNvGrpSpPr>
          <p:nvPr/>
        </p:nvGrpSpPr>
        <p:grpSpPr>
          <a:xfrm>
            <a:off x="699770" y="1803400"/>
            <a:ext cx="10963816" cy="4843780"/>
            <a:chOff x="899964" y="1412875"/>
            <a:chExt cx="7691589" cy="4767265"/>
          </a:xfrm>
        </p:grpSpPr>
        <p:sp>
          <p:nvSpPr>
            <p:cNvPr id="5" name="AutoShape 65"/>
            <p:cNvSpPr>
              <a:spLocks noChangeArrowheads="1"/>
            </p:cNvSpPr>
            <p:nvPr/>
          </p:nvSpPr>
          <p:spPr bwMode="gray">
            <a:xfrm>
              <a:off x="1042839" y="3429000"/>
              <a:ext cx="3384550" cy="7921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  <a:cs typeface="Arial" panose="020B0604020202020204" pitchFamily="34" charset="0"/>
                </a:rPr>
                <a:t>　  降血糖药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/>
          </p:nvSpPr>
          <p:spPr bwMode="gray">
            <a:xfrm>
              <a:off x="899964" y="1484313"/>
              <a:ext cx="3455987" cy="72072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1270" name="Group 26"/>
            <p:cNvGrpSpPr/>
            <p:nvPr/>
          </p:nvGrpSpPr>
          <p:grpSpPr>
            <a:xfrm>
              <a:off x="900113" y="1488817"/>
              <a:ext cx="647700" cy="723728"/>
              <a:chOff x="2959" y="1571"/>
              <a:chExt cx="454" cy="482"/>
            </a:xfrm>
          </p:grpSpPr>
          <p:grpSp>
            <p:nvGrpSpPr>
              <p:cNvPr id="11341" name="Group 27"/>
              <p:cNvGrpSpPr/>
              <p:nvPr/>
            </p:nvGrpSpPr>
            <p:grpSpPr>
              <a:xfrm>
                <a:off x="2959" y="1571"/>
                <a:ext cx="454" cy="482"/>
                <a:chOff x="192" y="1917"/>
                <a:chExt cx="1042" cy="1102"/>
              </a:xfrm>
            </p:grpSpPr>
            <p:pic>
              <p:nvPicPr>
                <p:cNvPr id="11343" name="Picture 28" descr="light_shadow"/>
                <p:cNvPicPr>
                  <a:picLocks noChangeAspect="1"/>
                </p:cNvPicPr>
                <p:nvPr/>
              </p:nvPicPr>
              <p:blipFill>
                <a:blip r:embed="rId1" cstate="print">
                  <a:lum bright="-78000" contrast="-78000"/>
                </a:blip>
                <a:stretch>
                  <a:fillRect/>
                </a:stretch>
              </p:blipFill>
              <p:spPr>
                <a:xfrm>
                  <a:off x="291" y="2781"/>
                  <a:ext cx="858" cy="2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1344" name="Picture 29" descr="circuler_1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192" y="1917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82" name="Oval 30"/>
                <p:cNvSpPr>
                  <a:spLocks noChangeArrowheads="1"/>
                </p:cNvSpPr>
                <p:nvPr/>
              </p:nvSpPr>
              <p:spPr bwMode="gray">
                <a:xfrm>
                  <a:off x="192" y="1917"/>
                  <a:ext cx="1034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36078"/>
                        <a:invGamma/>
                        <a:alpha val="89999"/>
                      </a:schemeClr>
                    </a:gs>
                    <a:gs pos="50000">
                      <a:schemeClr val="hlink">
                        <a:alpha val="55000"/>
                      </a:schemeClr>
                    </a:gs>
                    <a:gs pos="100000">
                      <a:schemeClr val="hlink">
                        <a:gamma/>
                        <a:shade val="36078"/>
                        <a:invGamma/>
                        <a:alpha val="89999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A.</a:t>
                  </a: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11342" name="Picture 31" descr="Picture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04" y="1572"/>
                <a:ext cx="359" cy="15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1271" name="Rectangle 32"/>
            <p:cNvSpPr/>
            <p:nvPr/>
          </p:nvSpPr>
          <p:spPr>
            <a:xfrm>
              <a:off x="1692126" y="1628775"/>
              <a:ext cx="1943100" cy="4499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2400" dirty="0">
                  <a:solidFill>
                    <a:srgbClr val="FFFF00"/>
                  </a:solidFill>
                  <a:latin typeface="Calibri" panose="020F0502020204030204" charset="0"/>
                  <a:ea typeface="Arial" panose="020B0604020202020204" pitchFamily="34" charset="0"/>
                </a:rPr>
                <a:t>抗菌药</a:t>
              </a:r>
              <a:endParaRPr lang="en-US" altLang="zh-CN" sz="2400">
                <a:solidFill>
                  <a:srgbClr val="FFFF00"/>
                </a:solidFill>
                <a:latin typeface="Calibri" panose="020F0502020204030204" charset="0"/>
                <a:ea typeface="Arial" panose="020B0604020202020204" pitchFamily="34" charset="0"/>
              </a:endParaRPr>
            </a:p>
          </p:txBody>
        </p:sp>
        <p:sp>
          <p:nvSpPr>
            <p:cNvPr id="9" name="AutoShape 33"/>
            <p:cNvSpPr>
              <a:spLocks noChangeArrowheads="1"/>
            </p:cNvSpPr>
            <p:nvPr/>
          </p:nvSpPr>
          <p:spPr bwMode="gray">
            <a:xfrm>
              <a:off x="4787751" y="1412875"/>
              <a:ext cx="3671888" cy="72072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1273" name="Group 34"/>
            <p:cNvGrpSpPr/>
            <p:nvPr/>
          </p:nvGrpSpPr>
          <p:grpSpPr>
            <a:xfrm>
              <a:off x="4787900" y="1417379"/>
              <a:ext cx="623888" cy="723728"/>
              <a:chOff x="2959" y="1571"/>
              <a:chExt cx="454" cy="482"/>
            </a:xfrm>
          </p:grpSpPr>
          <p:grpSp>
            <p:nvGrpSpPr>
              <p:cNvPr id="11336" name="Group 35"/>
              <p:cNvGrpSpPr/>
              <p:nvPr/>
            </p:nvGrpSpPr>
            <p:grpSpPr>
              <a:xfrm>
                <a:off x="2959" y="1571"/>
                <a:ext cx="454" cy="482"/>
                <a:chOff x="192" y="1917"/>
                <a:chExt cx="1042" cy="1102"/>
              </a:xfrm>
            </p:grpSpPr>
            <p:pic>
              <p:nvPicPr>
                <p:cNvPr id="11338" name="Picture 36" descr="light_shadow"/>
                <p:cNvPicPr>
                  <a:picLocks noChangeAspect="1"/>
                </p:cNvPicPr>
                <p:nvPr/>
              </p:nvPicPr>
              <p:blipFill>
                <a:blip r:embed="rId4" cstate="print">
                  <a:lum bright="-78000" contrast="-78000"/>
                </a:blip>
                <a:stretch>
                  <a:fillRect/>
                </a:stretch>
              </p:blipFill>
              <p:spPr>
                <a:xfrm>
                  <a:off x="291" y="2781"/>
                  <a:ext cx="858" cy="2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1339" name="Picture 37" descr="circuler_1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192" y="1917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77" name="Oval 38"/>
                <p:cNvSpPr>
                  <a:spLocks noChangeArrowheads="1"/>
                </p:cNvSpPr>
                <p:nvPr/>
              </p:nvSpPr>
              <p:spPr bwMode="gray">
                <a:xfrm>
                  <a:off x="192" y="1917"/>
                  <a:ext cx="1034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>
                        <a:gamma/>
                        <a:shade val="36078"/>
                        <a:invGamma/>
                        <a:alpha val="89999"/>
                      </a:schemeClr>
                    </a:gs>
                    <a:gs pos="50000">
                      <a:schemeClr val="folHlink">
                        <a:alpha val="55000"/>
                      </a:schemeClr>
                    </a:gs>
                    <a:gs pos="100000">
                      <a:schemeClr val="folHlink">
                        <a:gamma/>
                        <a:shade val="36078"/>
                        <a:invGamma/>
                        <a:alpha val="89999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B.</a:t>
                  </a: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11337" name="Picture 39" descr="Picture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04" y="1572"/>
                <a:ext cx="359" cy="15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1274" name="Rectangle 40"/>
            <p:cNvSpPr/>
            <p:nvPr/>
          </p:nvSpPr>
          <p:spPr>
            <a:xfrm>
              <a:off x="5508476" y="1557338"/>
              <a:ext cx="1873250" cy="4499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2400" dirty="0">
                  <a:solidFill>
                    <a:srgbClr val="FFFF00"/>
                  </a:solidFill>
                  <a:latin typeface="Calibri" panose="020F0502020204030204" charset="0"/>
                  <a:ea typeface="Arial" panose="020B0604020202020204" pitchFamily="34" charset="0"/>
                </a:rPr>
                <a:t>解热镇痛药</a:t>
              </a:r>
              <a:endParaRPr lang="en-US" altLang="zh-CN" sz="2400">
                <a:solidFill>
                  <a:srgbClr val="FFFF00"/>
                </a:solidFill>
                <a:latin typeface="Calibri" panose="020F0502020204030204" charset="0"/>
                <a:ea typeface="Arial" panose="020B0604020202020204" pitchFamily="34" charset="0"/>
              </a:endParaRPr>
            </a:p>
          </p:txBody>
        </p:sp>
        <p:sp>
          <p:nvSpPr>
            <p:cNvPr id="12" name="AutoShape 41"/>
            <p:cNvSpPr>
              <a:spLocks noChangeArrowheads="1"/>
            </p:cNvSpPr>
            <p:nvPr/>
          </p:nvSpPr>
          <p:spPr bwMode="gray">
            <a:xfrm>
              <a:off x="899964" y="2420938"/>
              <a:ext cx="3527425" cy="792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1276" name="Group 42"/>
            <p:cNvGrpSpPr/>
            <p:nvPr/>
          </p:nvGrpSpPr>
          <p:grpSpPr>
            <a:xfrm>
              <a:off x="900113" y="2425890"/>
              <a:ext cx="647700" cy="795463"/>
              <a:chOff x="2959" y="1571"/>
              <a:chExt cx="454" cy="482"/>
            </a:xfrm>
          </p:grpSpPr>
          <p:grpSp>
            <p:nvGrpSpPr>
              <p:cNvPr id="11331" name="Group 43"/>
              <p:cNvGrpSpPr/>
              <p:nvPr/>
            </p:nvGrpSpPr>
            <p:grpSpPr>
              <a:xfrm>
                <a:off x="2959" y="1571"/>
                <a:ext cx="454" cy="482"/>
                <a:chOff x="192" y="1917"/>
                <a:chExt cx="1042" cy="1102"/>
              </a:xfrm>
            </p:grpSpPr>
            <p:pic>
              <p:nvPicPr>
                <p:cNvPr id="11333" name="Picture 44" descr="light_shadow"/>
                <p:cNvPicPr>
                  <a:picLocks noChangeAspect="1"/>
                </p:cNvPicPr>
                <p:nvPr/>
              </p:nvPicPr>
              <p:blipFill>
                <a:blip r:embed="rId6" cstate="print">
                  <a:lum bright="-78000" contrast="-78000"/>
                </a:blip>
                <a:stretch>
                  <a:fillRect/>
                </a:stretch>
              </p:blipFill>
              <p:spPr>
                <a:xfrm>
                  <a:off x="291" y="2781"/>
                  <a:ext cx="858" cy="2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1334" name="Picture 45" descr="circuler_1"/>
                <p:cNvPicPr>
                  <a:picLocks noChangeAspect="1"/>
                </p:cNvPicPr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192" y="1917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72" name="Oval 46"/>
                <p:cNvSpPr>
                  <a:spLocks noChangeArrowheads="1"/>
                </p:cNvSpPr>
                <p:nvPr/>
              </p:nvSpPr>
              <p:spPr bwMode="gray">
                <a:xfrm>
                  <a:off x="192" y="1917"/>
                  <a:ext cx="1034" cy="101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>
                        <a:gamma/>
                        <a:shade val="36078"/>
                        <a:invGamma/>
                        <a:alpha val="89999"/>
                      </a:schemeClr>
                    </a:gs>
                    <a:gs pos="50000">
                      <a:schemeClr val="accent2">
                        <a:alpha val="55000"/>
                      </a:schemeClr>
                    </a:gs>
                    <a:gs pos="100000">
                      <a:schemeClr val="accent2">
                        <a:gamma/>
                        <a:shade val="36078"/>
                        <a:invGamma/>
                        <a:alpha val="89999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C.</a:t>
                  </a: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11332" name="Picture 47" descr="Picture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04" y="1572"/>
                <a:ext cx="359" cy="15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1277" name="Rectangle 48"/>
            <p:cNvSpPr/>
            <p:nvPr/>
          </p:nvSpPr>
          <p:spPr>
            <a:xfrm>
              <a:off x="1547664" y="2636838"/>
              <a:ext cx="2808287" cy="4499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dirty="0">
                  <a:latin typeface="Calibri" panose="020F0502020204030204" charset="0"/>
                  <a:ea typeface="Arial" panose="020B0604020202020204" pitchFamily="34" charset="0"/>
                </a:rPr>
                <a:t> </a:t>
              </a:r>
              <a:r>
                <a:rPr lang="zh-CN" altLang="en-US" sz="2400" dirty="0">
                  <a:solidFill>
                    <a:srgbClr val="FFFF00"/>
                  </a:solidFill>
                  <a:latin typeface="Calibri" panose="020F0502020204030204" charset="0"/>
                  <a:ea typeface="Arial" panose="020B0604020202020204" pitchFamily="34" charset="0"/>
                </a:rPr>
                <a:t>抗高血压药</a:t>
              </a:r>
              <a:endParaRPr lang="en-US" altLang="zh-CN" sz="2400">
                <a:solidFill>
                  <a:srgbClr val="FFFF00"/>
                </a:solidFill>
                <a:latin typeface="Calibri" panose="020F0502020204030204" charset="0"/>
                <a:ea typeface="Arial" panose="020B0604020202020204" pitchFamily="34" charset="0"/>
              </a:endParaRPr>
            </a:p>
          </p:txBody>
        </p:sp>
        <p:sp>
          <p:nvSpPr>
            <p:cNvPr id="15" name="AutoShape 49"/>
            <p:cNvSpPr>
              <a:spLocks noChangeArrowheads="1"/>
            </p:cNvSpPr>
            <p:nvPr/>
          </p:nvSpPr>
          <p:spPr bwMode="gray">
            <a:xfrm>
              <a:off x="4787751" y="2349500"/>
              <a:ext cx="3744913" cy="73501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1279" name="Group 50"/>
            <p:cNvGrpSpPr/>
            <p:nvPr/>
          </p:nvGrpSpPr>
          <p:grpSpPr>
            <a:xfrm>
              <a:off x="4787900" y="2425037"/>
              <a:ext cx="552450" cy="658369"/>
              <a:chOff x="2959" y="1571"/>
              <a:chExt cx="454" cy="482"/>
            </a:xfrm>
          </p:grpSpPr>
          <p:grpSp>
            <p:nvGrpSpPr>
              <p:cNvPr id="11326" name="Group 51"/>
              <p:cNvGrpSpPr/>
              <p:nvPr/>
            </p:nvGrpSpPr>
            <p:grpSpPr>
              <a:xfrm>
                <a:off x="2959" y="1571"/>
                <a:ext cx="454" cy="482"/>
                <a:chOff x="192" y="1917"/>
                <a:chExt cx="1042" cy="1102"/>
              </a:xfrm>
            </p:grpSpPr>
            <p:pic>
              <p:nvPicPr>
                <p:cNvPr id="11328" name="Picture 52" descr="light_shadow"/>
                <p:cNvPicPr>
                  <a:picLocks noChangeAspect="1"/>
                </p:cNvPicPr>
                <p:nvPr/>
              </p:nvPicPr>
              <p:blipFill>
                <a:blip r:embed="rId8" cstate="print">
                  <a:lum bright="-78000" contrast="-78000"/>
                </a:blip>
                <a:stretch>
                  <a:fillRect/>
                </a:stretch>
              </p:blipFill>
              <p:spPr>
                <a:xfrm>
                  <a:off x="291" y="2781"/>
                  <a:ext cx="858" cy="2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1329" name="Picture 53" descr="circuler_1"/>
                <p:cNvPicPr>
                  <a:picLocks noChangeAspect="1"/>
                </p:cNvPicPr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192" y="1917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67" name="Oval 54"/>
                <p:cNvSpPr>
                  <a:spLocks noChangeArrowheads="1"/>
                </p:cNvSpPr>
                <p:nvPr/>
              </p:nvSpPr>
              <p:spPr bwMode="gray">
                <a:xfrm>
                  <a:off x="192" y="1917"/>
                  <a:ext cx="1036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  <a:gs pos="50000">
                      <a:schemeClr val="accent1">
                        <a:alpha val="55000"/>
                      </a:schemeClr>
                    </a:gs>
                    <a:gs pos="10000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pic>
            <p:nvPicPr>
              <p:cNvPr id="11327" name="Picture 55" descr="Picture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04" y="1572"/>
                <a:ext cx="359" cy="15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1280" name="Rectangle 56"/>
            <p:cNvSpPr/>
            <p:nvPr/>
          </p:nvSpPr>
          <p:spPr>
            <a:xfrm>
              <a:off x="5292576" y="2492375"/>
              <a:ext cx="2303463" cy="4499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dirty="0">
                  <a:latin typeface="Calibri" panose="020F0502020204030204" charset="0"/>
                  <a:ea typeface="Arial" panose="020B0604020202020204" pitchFamily="34" charset="0"/>
                </a:rPr>
                <a:t>　</a:t>
              </a:r>
              <a:r>
                <a:rPr lang="zh-CN" altLang="en-US" sz="2400" dirty="0">
                  <a:solidFill>
                    <a:srgbClr val="FFFF00"/>
                  </a:solidFill>
                  <a:latin typeface="Calibri" panose="020F0502020204030204" charset="0"/>
                  <a:ea typeface="Arial" panose="020B0604020202020204" pitchFamily="34" charset="0"/>
                </a:rPr>
                <a:t>抗冠心病药</a:t>
              </a:r>
              <a:endParaRPr lang="en-US" altLang="zh-CN" sz="2400">
                <a:solidFill>
                  <a:srgbClr val="FFFF00"/>
                </a:solidFill>
                <a:latin typeface="Calibri" panose="020F0502020204030204" charset="0"/>
                <a:ea typeface="Arial" panose="020B0604020202020204" pitchFamily="34" charset="0"/>
              </a:endParaRPr>
            </a:p>
          </p:txBody>
        </p:sp>
        <p:grpSp>
          <p:nvGrpSpPr>
            <p:cNvPr id="11281" name="Group 59"/>
            <p:cNvGrpSpPr/>
            <p:nvPr/>
          </p:nvGrpSpPr>
          <p:grpSpPr>
            <a:xfrm>
              <a:off x="971550" y="3433952"/>
              <a:ext cx="625475" cy="795464"/>
              <a:chOff x="2959" y="1571"/>
              <a:chExt cx="454" cy="482"/>
            </a:xfrm>
          </p:grpSpPr>
          <p:grpSp>
            <p:nvGrpSpPr>
              <p:cNvPr id="11321" name="Group 60"/>
              <p:cNvGrpSpPr/>
              <p:nvPr/>
            </p:nvGrpSpPr>
            <p:grpSpPr>
              <a:xfrm>
                <a:off x="2959" y="1571"/>
                <a:ext cx="454" cy="482"/>
                <a:chOff x="192" y="1917"/>
                <a:chExt cx="1042" cy="1102"/>
              </a:xfrm>
            </p:grpSpPr>
            <p:pic>
              <p:nvPicPr>
                <p:cNvPr id="11323" name="Picture 61" descr="light_shadow"/>
                <p:cNvPicPr>
                  <a:picLocks noChangeAspect="1"/>
                </p:cNvPicPr>
                <p:nvPr/>
              </p:nvPicPr>
              <p:blipFill>
                <a:blip r:embed="rId10" cstate="print">
                  <a:lum bright="-78000" contrast="-78000"/>
                </a:blip>
                <a:stretch>
                  <a:fillRect/>
                </a:stretch>
              </p:blipFill>
              <p:spPr>
                <a:xfrm>
                  <a:off x="291" y="2781"/>
                  <a:ext cx="858" cy="2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1324" name="Picture 62" descr="circuler_1"/>
                <p:cNvPicPr>
                  <a:picLocks noChangeAspect="1"/>
                </p:cNvPicPr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>
                  <a:off x="192" y="1917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62" name="Oval 63"/>
                <p:cNvSpPr>
                  <a:spLocks noChangeArrowheads="1"/>
                </p:cNvSpPr>
                <p:nvPr/>
              </p:nvSpPr>
              <p:spPr bwMode="gray">
                <a:xfrm>
                  <a:off x="192" y="1917"/>
                  <a:ext cx="1034" cy="1018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  <a:gs pos="50000">
                      <a:schemeClr val="accent1">
                        <a:alpha val="55000"/>
                      </a:schemeClr>
                    </a:gs>
                    <a:gs pos="10000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E.</a:t>
                  </a: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11322" name="Picture 64" descr="Picture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04" y="1572"/>
                <a:ext cx="359" cy="15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9" name="AutoShape 66"/>
            <p:cNvSpPr>
              <a:spLocks noChangeArrowheads="1"/>
            </p:cNvSpPr>
            <p:nvPr/>
          </p:nvSpPr>
          <p:spPr bwMode="gray">
            <a:xfrm>
              <a:off x="5076056" y="3357563"/>
              <a:ext cx="3455988" cy="792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  <a:cs typeface="Arial" panose="020B0604020202020204" pitchFamily="34" charset="0"/>
                </a:rPr>
                <a:t>     呼吸系统用药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11283" name="Group 67"/>
            <p:cNvGrpSpPr/>
            <p:nvPr/>
          </p:nvGrpSpPr>
          <p:grpSpPr>
            <a:xfrm>
              <a:off x="4787900" y="3433543"/>
              <a:ext cx="552450" cy="730104"/>
              <a:chOff x="2959" y="1571"/>
              <a:chExt cx="454" cy="482"/>
            </a:xfrm>
          </p:grpSpPr>
          <p:grpSp>
            <p:nvGrpSpPr>
              <p:cNvPr id="11316" name="Group 68"/>
              <p:cNvGrpSpPr/>
              <p:nvPr/>
            </p:nvGrpSpPr>
            <p:grpSpPr>
              <a:xfrm>
                <a:off x="2959" y="1571"/>
                <a:ext cx="454" cy="482"/>
                <a:chOff x="192" y="1917"/>
                <a:chExt cx="1042" cy="1102"/>
              </a:xfrm>
            </p:grpSpPr>
            <p:pic>
              <p:nvPicPr>
                <p:cNvPr id="11318" name="Picture 69" descr="light_shadow"/>
                <p:cNvPicPr>
                  <a:picLocks noChangeAspect="1"/>
                </p:cNvPicPr>
                <p:nvPr/>
              </p:nvPicPr>
              <p:blipFill>
                <a:blip r:embed="rId12" cstate="print">
                  <a:lum bright="-78000" contrast="-78000"/>
                </a:blip>
                <a:stretch>
                  <a:fillRect/>
                </a:stretch>
              </p:blipFill>
              <p:spPr>
                <a:xfrm>
                  <a:off x="291" y="2781"/>
                  <a:ext cx="858" cy="2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1319" name="Picture 70" descr="circuler_1"/>
                <p:cNvPicPr>
                  <a:picLocks noChangeAspect="1"/>
                </p:cNvPicPr>
                <p:nvPr/>
              </p:nvPicPr>
              <p:blipFill>
                <a:blip r:embed="rId13" cstate="print"/>
                <a:stretch>
                  <a:fillRect/>
                </a:stretch>
              </p:blipFill>
              <p:spPr>
                <a:xfrm>
                  <a:off x="192" y="1917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57" name="Oval 71"/>
                <p:cNvSpPr>
                  <a:spLocks noChangeArrowheads="1"/>
                </p:cNvSpPr>
                <p:nvPr/>
              </p:nvSpPr>
              <p:spPr bwMode="gray">
                <a:xfrm>
                  <a:off x="192" y="1917"/>
                  <a:ext cx="1036" cy="102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  <a:gs pos="50000">
                      <a:schemeClr val="accent1">
                        <a:alpha val="55000"/>
                      </a:schemeClr>
                    </a:gs>
                    <a:gs pos="10000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pic>
            <p:nvPicPr>
              <p:cNvPr id="11317" name="Picture 72" descr="Picture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04" y="1572"/>
                <a:ext cx="359" cy="15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21" name="AutoShape 73"/>
            <p:cNvSpPr>
              <a:spLocks noChangeArrowheads="1"/>
            </p:cNvSpPr>
            <p:nvPr/>
          </p:nvSpPr>
          <p:spPr bwMode="gray">
            <a:xfrm>
              <a:off x="1258888" y="4437063"/>
              <a:ext cx="3313112" cy="72072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  <a:cs typeface="Arial" panose="020B0604020202020204" pitchFamily="34" charset="0"/>
                </a:rPr>
                <a:t>　消化系统用药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11285" name="Group 74"/>
            <p:cNvGrpSpPr/>
            <p:nvPr/>
          </p:nvGrpSpPr>
          <p:grpSpPr>
            <a:xfrm>
              <a:off x="971550" y="4441606"/>
              <a:ext cx="696913" cy="730104"/>
              <a:chOff x="2959" y="1571"/>
              <a:chExt cx="454" cy="482"/>
            </a:xfrm>
          </p:grpSpPr>
          <p:grpSp>
            <p:nvGrpSpPr>
              <p:cNvPr id="11311" name="Group 75"/>
              <p:cNvGrpSpPr/>
              <p:nvPr/>
            </p:nvGrpSpPr>
            <p:grpSpPr>
              <a:xfrm>
                <a:off x="2959" y="1571"/>
                <a:ext cx="454" cy="482"/>
                <a:chOff x="192" y="1917"/>
                <a:chExt cx="1042" cy="1102"/>
              </a:xfrm>
            </p:grpSpPr>
            <p:pic>
              <p:nvPicPr>
                <p:cNvPr id="11313" name="Picture 76" descr="light_shadow"/>
                <p:cNvPicPr>
                  <a:picLocks noChangeAspect="1"/>
                </p:cNvPicPr>
                <p:nvPr/>
              </p:nvPicPr>
              <p:blipFill>
                <a:blip r:embed="rId14" cstate="print">
                  <a:lum bright="-78000" contrast="-78000"/>
                </a:blip>
                <a:stretch>
                  <a:fillRect/>
                </a:stretch>
              </p:blipFill>
              <p:spPr>
                <a:xfrm>
                  <a:off x="291" y="2781"/>
                  <a:ext cx="858" cy="2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1314" name="Picture 77" descr="circuler_1"/>
                <p:cNvPicPr>
                  <a:picLocks noChangeAspect="1"/>
                </p:cNvPicPr>
                <p:nvPr/>
              </p:nvPicPr>
              <p:blipFill>
                <a:blip r:embed="rId15" cstate="print"/>
                <a:stretch>
                  <a:fillRect/>
                </a:stretch>
              </p:blipFill>
              <p:spPr>
                <a:xfrm>
                  <a:off x="192" y="1917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52" name="Oval 78"/>
                <p:cNvSpPr>
                  <a:spLocks noChangeArrowheads="1"/>
                </p:cNvSpPr>
                <p:nvPr/>
              </p:nvSpPr>
              <p:spPr bwMode="gray">
                <a:xfrm>
                  <a:off x="192" y="1917"/>
                  <a:ext cx="1035" cy="102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  <a:gs pos="50000">
                      <a:schemeClr val="accent1">
                        <a:alpha val="55000"/>
                      </a:schemeClr>
                    </a:gs>
                    <a:gs pos="10000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G.</a:t>
                  </a: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11312" name="Picture 79" descr="Picture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04" y="1572"/>
                <a:ext cx="359" cy="15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23" name="AutoShape 80"/>
            <p:cNvSpPr>
              <a:spLocks noChangeArrowheads="1"/>
            </p:cNvSpPr>
            <p:nvPr/>
          </p:nvSpPr>
          <p:spPr bwMode="gray">
            <a:xfrm>
              <a:off x="4931506" y="4437063"/>
              <a:ext cx="3600450" cy="72072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shade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EAEAEA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  <a:cs typeface="Arial" panose="020B0604020202020204" pitchFamily="34" charset="0"/>
                </a:rPr>
                <a:t>        镇静催眠药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11287" name="Group 81"/>
            <p:cNvGrpSpPr/>
            <p:nvPr/>
          </p:nvGrpSpPr>
          <p:grpSpPr>
            <a:xfrm>
              <a:off x="4787900" y="4441567"/>
              <a:ext cx="647700" cy="723728"/>
              <a:chOff x="2959" y="1571"/>
              <a:chExt cx="454" cy="482"/>
            </a:xfrm>
          </p:grpSpPr>
          <p:grpSp>
            <p:nvGrpSpPr>
              <p:cNvPr id="11306" name="Group 82"/>
              <p:cNvGrpSpPr/>
              <p:nvPr/>
            </p:nvGrpSpPr>
            <p:grpSpPr>
              <a:xfrm>
                <a:off x="2959" y="1571"/>
                <a:ext cx="454" cy="482"/>
                <a:chOff x="192" y="1917"/>
                <a:chExt cx="1042" cy="1102"/>
              </a:xfrm>
            </p:grpSpPr>
            <p:pic>
              <p:nvPicPr>
                <p:cNvPr id="11308" name="Picture 83" descr="light_shadow"/>
                <p:cNvPicPr>
                  <a:picLocks noChangeAspect="1"/>
                </p:cNvPicPr>
                <p:nvPr/>
              </p:nvPicPr>
              <p:blipFill>
                <a:blip r:embed="rId1" cstate="print">
                  <a:lum bright="-78000" contrast="-78000"/>
                </a:blip>
                <a:stretch>
                  <a:fillRect/>
                </a:stretch>
              </p:blipFill>
              <p:spPr>
                <a:xfrm>
                  <a:off x="291" y="2781"/>
                  <a:ext cx="858" cy="23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pic>
              <p:nvPicPr>
                <p:cNvPr id="11309" name="Picture 84" descr="circuler_1"/>
                <p:cNvPicPr>
                  <a:picLocks noChangeAspect="1"/>
                </p:cNvPicPr>
                <p:nvPr/>
              </p:nvPicPr>
              <p:blipFill>
                <a:blip r:embed="rId2" cstate="print"/>
                <a:stretch>
                  <a:fillRect/>
                </a:stretch>
              </p:blipFill>
              <p:spPr>
                <a:xfrm>
                  <a:off x="192" y="1917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47" name="Oval 85"/>
                <p:cNvSpPr>
                  <a:spLocks noChangeArrowheads="1"/>
                </p:cNvSpPr>
                <p:nvPr/>
              </p:nvSpPr>
              <p:spPr bwMode="gray">
                <a:xfrm>
                  <a:off x="192" y="1917"/>
                  <a:ext cx="1034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  <a:gs pos="50000">
                      <a:schemeClr val="accent1">
                        <a:alpha val="55000"/>
                      </a:schemeClr>
                    </a:gs>
                    <a:gs pos="100000">
                      <a:schemeClr val="accent1">
                        <a:gamma/>
                        <a:shade val="36078"/>
                        <a:invGamma/>
                        <a:alpha val="89999"/>
                      </a:schemeClr>
                    </a:gs>
                  </a:gsLst>
                  <a:lin ang="5400000" scaled="1"/>
                </a:gradFill>
                <a:ln w="9525" algn="ctr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charset="0"/>
                      <a:ea typeface="宋体" panose="02010600030101010101" pitchFamily="2" charset="-122"/>
                      <a:cs typeface="Arial" panose="020B0604020202020204" pitchFamily="34" charset="0"/>
                    </a:rPr>
                    <a:t>H.</a:t>
                  </a: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11307" name="Picture 86" descr="Picture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04" y="1572"/>
                <a:ext cx="359" cy="157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1288" name="Rectangle 87"/>
            <p:cNvSpPr/>
            <p:nvPr/>
          </p:nvSpPr>
          <p:spPr>
            <a:xfrm>
              <a:off x="4932363" y="2565400"/>
              <a:ext cx="412750" cy="362482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lvl="0" eaLnBrk="1" hangingPunct="1"/>
              <a:r>
                <a:rPr lang="en-US" altLang="zh-CN">
                  <a:solidFill>
                    <a:srgbClr val="FFFFFF"/>
                  </a:solidFill>
                  <a:latin typeface="Calibri" panose="020F0502020204030204" charset="0"/>
                  <a:ea typeface="Arial" panose="020B0604020202020204" pitchFamily="34" charset="0"/>
                </a:rPr>
                <a:t>D.</a:t>
              </a:r>
              <a:endParaRPr lang="zh-CN" altLang="en-US" dirty="0">
                <a:solidFill>
                  <a:srgbClr val="FFFFFF"/>
                </a:solidFill>
                <a:latin typeface="Calibri" panose="020F0502020204030204" charset="0"/>
                <a:ea typeface="Arial" panose="020B0604020202020204" pitchFamily="34" charset="0"/>
              </a:endParaRPr>
            </a:p>
          </p:txBody>
        </p:sp>
        <p:sp>
          <p:nvSpPr>
            <p:cNvPr id="11289" name="Rectangle 88"/>
            <p:cNvSpPr/>
            <p:nvPr/>
          </p:nvSpPr>
          <p:spPr>
            <a:xfrm>
              <a:off x="4787900" y="3573463"/>
              <a:ext cx="647700" cy="362482"/>
            </a:xfrm>
            <a:prstGeom prst="rect">
              <a:avLst/>
            </a:prstGeom>
            <a:noFill/>
            <a:ln w="38100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en-US" altLang="zh-CN">
                  <a:solidFill>
                    <a:srgbClr val="FFFFFF"/>
                  </a:solidFill>
                  <a:latin typeface="Calibri" panose="020F0502020204030204" charset="0"/>
                  <a:ea typeface="Arial" panose="020B0604020202020204" pitchFamily="34" charset="0"/>
                </a:rPr>
                <a:t>F.</a:t>
              </a:r>
              <a:endParaRPr lang="zh-CN" altLang="en-US" dirty="0">
                <a:solidFill>
                  <a:srgbClr val="FFFFFF"/>
                </a:solidFill>
                <a:latin typeface="Calibri" panose="020F0502020204030204" charset="0"/>
                <a:ea typeface="Arial" panose="020B0604020202020204" pitchFamily="34" charset="0"/>
              </a:endParaRPr>
            </a:p>
          </p:txBody>
        </p:sp>
        <p:grpSp>
          <p:nvGrpSpPr>
            <p:cNvPr id="11290" name="Group 102"/>
            <p:cNvGrpSpPr/>
            <p:nvPr/>
          </p:nvGrpSpPr>
          <p:grpSpPr>
            <a:xfrm>
              <a:off x="900114" y="5443540"/>
              <a:ext cx="3600451" cy="730250"/>
              <a:chOff x="567" y="3429"/>
              <a:chExt cx="2268" cy="460"/>
            </a:xfrm>
          </p:grpSpPr>
          <p:sp>
            <p:nvSpPr>
              <p:cNvPr id="36" name="AutoShape 95"/>
              <p:cNvSpPr>
                <a:spLocks noChangeArrowheads="1"/>
              </p:cNvSpPr>
              <p:nvPr/>
            </p:nvSpPr>
            <p:spPr bwMode="gray">
              <a:xfrm>
                <a:off x="748" y="3430"/>
                <a:ext cx="2087" cy="45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0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28575">
                <a:solidFill>
                  <a:srgbClr val="EAEAEA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  <a:cs typeface="Arial" panose="020B0604020202020204" pitchFamily="34" charset="0"/>
                  </a:rPr>
                  <a:t>　抗过敏药 </a:t>
                </a:r>
                <a:endPara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1300" name="Group 96"/>
              <p:cNvGrpSpPr/>
              <p:nvPr/>
            </p:nvGrpSpPr>
            <p:grpSpPr>
              <a:xfrm>
                <a:off x="567" y="3429"/>
                <a:ext cx="439" cy="460"/>
                <a:chOff x="2959" y="1571"/>
                <a:chExt cx="454" cy="482"/>
              </a:xfrm>
            </p:grpSpPr>
            <p:grpSp>
              <p:nvGrpSpPr>
                <p:cNvPr id="11301" name="Group 97"/>
                <p:cNvGrpSpPr/>
                <p:nvPr/>
              </p:nvGrpSpPr>
              <p:grpSpPr>
                <a:xfrm>
                  <a:off x="2959" y="1571"/>
                  <a:ext cx="454" cy="482"/>
                  <a:chOff x="192" y="1917"/>
                  <a:chExt cx="1042" cy="1102"/>
                </a:xfrm>
              </p:grpSpPr>
              <p:pic>
                <p:nvPicPr>
                  <p:cNvPr id="11303" name="Picture 98" descr="light_shadow"/>
                  <p:cNvPicPr>
                    <a:picLocks noChangeAspect="1"/>
                  </p:cNvPicPr>
                  <p:nvPr/>
                </p:nvPicPr>
                <p:blipFill>
                  <a:blip r:embed="rId14" cstate="print">
                    <a:lum bright="-78000" contrast="-78000"/>
                  </a:blip>
                  <a:stretch>
                    <a:fillRect/>
                  </a:stretch>
                </p:blipFill>
                <p:spPr>
                  <a:xfrm>
                    <a:off x="291" y="2781"/>
                    <a:ext cx="858" cy="23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1304" name="Picture 99" descr="circuler_1"/>
                  <p:cNvPicPr>
                    <a:picLocks noChangeAspect="1"/>
                  </p:cNvPicPr>
                  <p:nvPr/>
                </p:nvPicPr>
                <p:blipFill>
                  <a:blip r:embed="rId15" cstate="print"/>
                  <a:stretch>
                    <a:fillRect/>
                  </a:stretch>
                </p:blipFill>
                <p:spPr>
                  <a:xfrm>
                    <a:off x="192" y="1917"/>
                    <a:ext cx="1042" cy="101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42" name="Oval 100"/>
                  <p:cNvSpPr>
                    <a:spLocks noChangeArrowheads="1"/>
                  </p:cNvSpPr>
                  <p:nvPr/>
                </p:nvSpPr>
                <p:spPr bwMode="gray">
                  <a:xfrm>
                    <a:off x="192" y="1917"/>
                    <a:ext cx="1035" cy="102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36078"/>
                          <a:invGamma/>
                          <a:alpha val="89999"/>
                        </a:schemeClr>
                      </a:gs>
                      <a:gs pos="50000">
                        <a:schemeClr val="accent1">
                          <a:alpha val="55000"/>
                        </a:schemeClr>
                      </a:gs>
                      <a:gs pos="100000">
                        <a:schemeClr val="accent1">
                          <a:gamma/>
                          <a:shade val="36078"/>
                          <a:invGamma/>
                          <a:alpha val="89999"/>
                        </a:schemeClr>
                      </a:gs>
                    </a:gsLst>
                    <a:lin ang="5400000" scaled="1"/>
                  </a:gradFill>
                  <a:ln w="9525" algn="ctr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charset="0"/>
                        <a:ea typeface="宋体" panose="02010600030101010101" pitchFamily="2" charset="-122"/>
                        <a:cs typeface="Arial" panose="020B0604020202020204" pitchFamily="34" charset="0"/>
                      </a:rPr>
                      <a:t>I.</a:t>
                    </a: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</p:grpSp>
            <p:pic>
              <p:nvPicPr>
                <p:cNvPr id="11302" name="Picture 101" descr="Picture2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004" y="1572"/>
                  <a:ext cx="359" cy="15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</p:grpSp>
        <p:grpSp>
          <p:nvGrpSpPr>
            <p:cNvPr id="11291" name="Group 103"/>
            <p:cNvGrpSpPr/>
            <p:nvPr/>
          </p:nvGrpSpPr>
          <p:grpSpPr>
            <a:xfrm>
              <a:off x="4677546" y="5449890"/>
              <a:ext cx="3914007" cy="730250"/>
              <a:chOff x="406" y="3429"/>
              <a:chExt cx="2466" cy="460"/>
            </a:xfrm>
          </p:grpSpPr>
          <p:sp>
            <p:nvSpPr>
              <p:cNvPr id="29" name="AutoShape 104"/>
              <p:cNvSpPr>
                <a:spLocks noChangeArrowheads="1"/>
              </p:cNvSpPr>
              <p:nvPr/>
            </p:nvSpPr>
            <p:spPr bwMode="gray">
              <a:xfrm>
                <a:off x="754" y="3435"/>
                <a:ext cx="2118" cy="45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0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28575">
                <a:solidFill>
                  <a:srgbClr val="EAEAEA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None/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  <a:cs typeface="Arial" panose="020B0604020202020204" pitchFamily="34" charset="0"/>
                  </a:rPr>
                  <a:t>　外用消炎消毒药 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grpSp>
            <p:nvGrpSpPr>
              <p:cNvPr id="11293" name="Group 105"/>
              <p:cNvGrpSpPr/>
              <p:nvPr/>
            </p:nvGrpSpPr>
            <p:grpSpPr>
              <a:xfrm>
                <a:off x="406" y="3429"/>
                <a:ext cx="600" cy="460"/>
                <a:chOff x="2793" y="1571"/>
                <a:chExt cx="620" cy="482"/>
              </a:xfrm>
            </p:grpSpPr>
            <p:grpSp>
              <p:nvGrpSpPr>
                <p:cNvPr id="11294" name="Group 106"/>
                <p:cNvGrpSpPr/>
                <p:nvPr/>
              </p:nvGrpSpPr>
              <p:grpSpPr>
                <a:xfrm>
                  <a:off x="2959" y="1571"/>
                  <a:ext cx="454" cy="482"/>
                  <a:chOff x="192" y="1917"/>
                  <a:chExt cx="1042" cy="1102"/>
                </a:xfrm>
              </p:grpSpPr>
              <p:pic>
                <p:nvPicPr>
                  <p:cNvPr id="11296" name="Picture 107" descr="light_shadow"/>
                  <p:cNvPicPr>
                    <a:picLocks noChangeAspect="1"/>
                  </p:cNvPicPr>
                  <p:nvPr/>
                </p:nvPicPr>
                <p:blipFill>
                  <a:blip r:embed="rId14" cstate="print">
                    <a:lum bright="-78000" contrast="-78000"/>
                  </a:blip>
                  <a:stretch>
                    <a:fillRect/>
                  </a:stretch>
                </p:blipFill>
                <p:spPr>
                  <a:xfrm>
                    <a:off x="291" y="2781"/>
                    <a:ext cx="858" cy="23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1297" name="Picture 108" descr="circuler_1"/>
                  <p:cNvPicPr>
                    <a:picLocks noChangeAspect="1"/>
                  </p:cNvPicPr>
                  <p:nvPr/>
                </p:nvPicPr>
                <p:blipFill>
                  <a:blip r:embed="rId15" cstate="print"/>
                  <a:stretch>
                    <a:fillRect/>
                  </a:stretch>
                </p:blipFill>
                <p:spPr>
                  <a:xfrm>
                    <a:off x="192" y="1917"/>
                    <a:ext cx="1042" cy="1016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35" name="Oval 109"/>
                  <p:cNvSpPr>
                    <a:spLocks noChangeArrowheads="1"/>
                  </p:cNvSpPr>
                  <p:nvPr/>
                </p:nvSpPr>
                <p:spPr bwMode="gray">
                  <a:xfrm>
                    <a:off x="192" y="1917"/>
                    <a:ext cx="1035" cy="102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accent1">
                          <a:gamma/>
                          <a:shade val="36078"/>
                          <a:invGamma/>
                          <a:alpha val="89999"/>
                        </a:schemeClr>
                      </a:gs>
                      <a:gs pos="50000">
                        <a:schemeClr val="accent1">
                          <a:alpha val="55000"/>
                        </a:schemeClr>
                      </a:gs>
                      <a:gs pos="100000">
                        <a:schemeClr val="accent1">
                          <a:gamma/>
                          <a:shade val="36078"/>
                          <a:invGamma/>
                          <a:alpha val="89999"/>
                        </a:schemeClr>
                      </a:gs>
                    </a:gsLst>
                    <a:lin ang="5400000" scaled="1"/>
                  </a:gradFill>
                  <a:ln w="9525" algn="ctr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kumimoji="0" lang="en-US" altLang="zh-CN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charset="0"/>
                        <a:ea typeface="宋体" panose="02010600030101010101" pitchFamily="2" charset="-122"/>
                        <a:cs typeface="Arial" panose="020B0604020202020204" pitchFamily="34" charset="0"/>
                      </a:rPr>
                      <a:t>J.</a:t>
                    </a: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charset="0"/>
                      <a:ea typeface="宋体" panose="02010600030101010101" pitchFamily="2" charset="-122"/>
                      <a:cs typeface="Arial" panose="020B0604020202020204" pitchFamily="34" charset="0"/>
                    </a:endParaRPr>
                  </a:p>
                </p:txBody>
              </p:sp>
            </p:grpSp>
            <p:pic>
              <p:nvPicPr>
                <p:cNvPr id="11295" name="Picture 110" descr="Picture2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2793" y="1577"/>
                  <a:ext cx="359" cy="15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</p:grpSp>
      </p:grpSp>
      <p:pic>
        <p:nvPicPr>
          <p:cNvPr id="4" name="内容占位符 3" descr="科欣医药带横线"/>
          <p:cNvPicPr>
            <a:picLocks noGrp="1" noChangeAspect="1"/>
          </p:cNvPicPr>
          <p:nvPr>
            <p:ph idx="1"/>
          </p:nvPr>
        </p:nvPicPr>
        <p:blipFill>
          <a:blip r:embed="rId16" cstate="print"/>
          <a:stretch>
            <a:fillRect/>
          </a:stretch>
        </p:blipFill>
        <p:spPr>
          <a:xfrm>
            <a:off x="573405" y="-31115"/>
            <a:ext cx="8423275" cy="65112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9120" y="1444625"/>
            <a:ext cx="10774680" cy="5220335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b="1" kern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保健食品</a:t>
            </a:r>
            <a:endParaRPr lang="zh-CN" altLang="en-US" b="1" kern="0" noProof="0" dirty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endParaRPr lang="zh-CN" altLang="en-US" sz="1600" b="1" kern="0" noProof="0" dirty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342900" marR="0" lvl="0" indent="-342900" algn="l" defTabSz="914400" rtl="0" eaLnBrk="0" fontAlgn="base" hangingPunct="0">
              <a:lnSpc>
                <a:spcPts val="34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zh-CN" altLang="en-US" b="1" kern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保健食品：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具有特定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  <a:hlinkClick r:id="rId1"/>
              </a:rPr>
              <a:t>保健功能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或者以补充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  <a:hlinkClick r:id="rId1"/>
              </a:rPr>
              <a:t>维生素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、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  <a:hlinkClick r:id="rId1"/>
              </a:rPr>
              <a:t>矿物质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为目的的食品，即适宜于特定人群食用，具有调节机体功能，</a:t>
            </a:r>
            <a:r>
              <a:rPr lang="zh-CN" altLang="en-US" b="1" u="sng" kern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不以治疗疾病为目的，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并且对人体不产生任何急性或者慢性危害的食品。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marL="342900" marR="0" lvl="0" indent="-342900" algn="l" defTabSz="914400" rtl="0" eaLnBrk="0" fontAlgn="base" hangingPunct="0">
              <a:lnSpc>
                <a:spcPts val="34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marL="342900" marR="0" lvl="0" indent="-342900" algn="l" defTabSz="914400" rtl="0" eaLnBrk="0" fontAlgn="base" hangingPunct="0">
              <a:lnSpc>
                <a:spcPts val="34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外包装盒标有蓝色 </a:t>
            </a:r>
            <a:r>
              <a:rPr lang="zh-CN" altLang="en-US" b="1" u="sng" kern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“蓝帽子”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的保健食品专用标志，下方标注批准文号：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marL="342900" marR="0" lvl="0" indent="-342900" algn="l" defTabSz="914400" rtl="0" eaLnBrk="0" fontAlgn="base" hangingPunct="0">
              <a:lnSpc>
                <a:spcPts val="34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zh-CN" altLang="en-US" b="1" kern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卫生部批准：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国产</a:t>
            </a:r>
            <a:r>
              <a:rPr lang="en-US" altLang="zh-CN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: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卫食健字（年份）第**号  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marL="342900" marR="0" lvl="0" indent="-342900" algn="l" defTabSz="914400" rtl="0" eaLnBrk="0" fontAlgn="base" hangingPunct="0">
              <a:lnSpc>
                <a:spcPts val="34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              进口</a:t>
            </a:r>
            <a:r>
              <a:rPr lang="en-US" altLang="zh-CN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: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卫进食健字（年份）第**号 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marL="342900" marR="0" lvl="0" indent="-342900" algn="l" defTabSz="914400" rtl="0" eaLnBrk="0" fontAlgn="base" hangingPunct="0">
              <a:lnSpc>
                <a:spcPts val="34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defRPr/>
            </a:pPr>
            <a:r>
              <a:rPr lang="zh-CN" altLang="en-US" b="1" kern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药监局批准：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国产</a:t>
            </a:r>
            <a:r>
              <a:rPr lang="en-US" altLang="zh-CN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: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国食健字</a:t>
            </a:r>
            <a:r>
              <a:rPr lang="en-US" altLang="zh-CN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G200**  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pPr marL="342900" marR="0" lvl="0" indent="-342900" algn="l" defTabSz="914400" rtl="0" eaLnBrk="0" fontAlgn="base" hangingPunct="0">
              <a:lnSpc>
                <a:spcPts val="34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              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进口</a:t>
            </a:r>
            <a:r>
              <a:rPr lang="en-US" altLang="zh-CN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:</a:t>
            </a:r>
            <a:r>
              <a:rPr lang="zh-CN" altLang="en-US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国食健字</a:t>
            </a:r>
            <a:r>
              <a:rPr lang="en-US" altLang="zh-CN" b="1" kern="0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J200**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  <a:p>
            <a:endParaRPr kumimoji="0" lang="en-US" altLang="zh-CN" sz="9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</p:txBody>
      </p:sp>
      <p:pic>
        <p:nvPicPr>
          <p:cNvPr id="4" name="图片 3" descr="科欣医药网带横线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" y="0"/>
            <a:ext cx="10088245" cy="68573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3690</Words>
  <Application>WPS 演示</Application>
  <PresentationFormat>自定义</PresentationFormat>
  <Paragraphs>213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黑体</vt:lpstr>
      <vt:lpstr>华文楷体</vt:lpstr>
      <vt:lpstr>楷体</vt:lpstr>
      <vt:lpstr>Calibri</vt:lpstr>
      <vt:lpstr>Arial Unicode MS</vt:lpstr>
      <vt:lpstr>Calibri Light</vt:lpstr>
      <vt:lpstr>楷体_GB2312</vt:lpstr>
      <vt:lpstr>Office 主题</vt:lpstr>
      <vt:lpstr>用药安全科普宣传活动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yang</dc:creator>
  <cp:lastModifiedBy>打灰机</cp:lastModifiedBy>
  <cp:revision>15</cp:revision>
  <dcterms:created xsi:type="dcterms:W3CDTF">2016-11-01T06:19:00Z</dcterms:created>
  <dcterms:modified xsi:type="dcterms:W3CDTF">2017-07-13T01:53:25Z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